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9"/>
  </p:notesMasterIdLst>
  <p:sldIdLst>
    <p:sldId id="258" r:id="rId5"/>
    <p:sldId id="319" r:id="rId6"/>
    <p:sldId id="408" r:id="rId7"/>
    <p:sldId id="409" r:id="rId8"/>
    <p:sldId id="410" r:id="rId9"/>
    <p:sldId id="411" r:id="rId10"/>
    <p:sldId id="412" r:id="rId11"/>
    <p:sldId id="413" r:id="rId12"/>
    <p:sldId id="414" r:id="rId13"/>
    <p:sldId id="415" r:id="rId14"/>
    <p:sldId id="416" r:id="rId15"/>
    <p:sldId id="417" r:id="rId16"/>
    <p:sldId id="418" r:id="rId17"/>
    <p:sldId id="318" r:id="rId18"/>
  </p:sldIdLst>
  <p:sldSz cx="9144000" cy="5715000" type="screen16x10"/>
  <p:notesSz cx="20104100" cy="11309350"/>
  <p:defaultTextStyle>
    <a:defPPr>
      <a:defRPr kern="0"/>
    </a:defPPr>
  </p:defaultTextStyle>
  <p:extLst>
    <p:ext uri="{EFAFB233-063F-42B5-8137-9DF3F51BA10A}">
      <p15:sldGuideLst xmlns:p15="http://schemas.microsoft.com/office/powerpoint/2012/main">
        <p15:guide id="1" orient="horz" pos="1456" userDrawn="1">
          <p15:clr>
            <a:srgbClr val="A4A3A4"/>
          </p15:clr>
        </p15:guide>
        <p15:guide id="2" pos="9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8AF047-1AFE-4E29-A911-BB5C689F263C}" v="252" dt="2025-09-09T11:50:26.18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27350" autoAdjust="0"/>
  </p:normalViewPr>
  <p:slideViewPr>
    <p:cSldViewPr snapToGrid="0">
      <p:cViewPr varScale="1">
        <p:scale>
          <a:sx n="20" d="100"/>
          <a:sy n="20" d="100"/>
        </p:scale>
        <p:origin x="2620" y="40"/>
      </p:cViewPr>
      <p:guideLst>
        <p:guide orient="horz" pos="1456"/>
        <p:guide pos="9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nn Gerson" userId="487ab26d-596f-4e3c-957f-475c2b1c6d4e" providerId="ADAL" clId="{0B8AF047-1AFE-4E29-A911-BB5C689F263C}"/>
    <pc:docChg chg="custSel modSld">
      <pc:chgData name="Brynn Gerson" userId="487ab26d-596f-4e3c-957f-475c2b1c6d4e" providerId="ADAL" clId="{0B8AF047-1AFE-4E29-A911-BB5C689F263C}" dt="2025-09-09T11:50:26.180" v="251" actId="20577"/>
      <pc:docMkLst>
        <pc:docMk/>
      </pc:docMkLst>
      <pc:sldChg chg="modNotesTx">
        <pc:chgData name="Brynn Gerson" userId="487ab26d-596f-4e3c-957f-475c2b1c6d4e" providerId="ADAL" clId="{0B8AF047-1AFE-4E29-A911-BB5C689F263C}" dt="2025-09-09T11:38:09.102" v="15" actId="20577"/>
        <pc:sldMkLst>
          <pc:docMk/>
          <pc:sldMk cId="2575843342" sldId="258"/>
        </pc:sldMkLst>
      </pc:sldChg>
      <pc:sldChg chg="modNotesTx">
        <pc:chgData name="Brynn Gerson" userId="487ab26d-596f-4e3c-957f-475c2b1c6d4e" providerId="ADAL" clId="{0B8AF047-1AFE-4E29-A911-BB5C689F263C}" dt="2025-09-09T11:50:26.180" v="251" actId="20577"/>
        <pc:sldMkLst>
          <pc:docMk/>
          <pc:sldMk cId="1835161452" sldId="318"/>
        </pc:sldMkLst>
      </pc:sldChg>
      <pc:sldChg chg="modNotesTx">
        <pc:chgData name="Brynn Gerson" userId="487ab26d-596f-4e3c-957f-475c2b1c6d4e" providerId="ADAL" clId="{0B8AF047-1AFE-4E29-A911-BB5C689F263C}" dt="2025-09-09T11:38:34.445" v="38" actId="20577"/>
        <pc:sldMkLst>
          <pc:docMk/>
          <pc:sldMk cId="1051567128" sldId="319"/>
        </pc:sldMkLst>
      </pc:sldChg>
      <pc:sldChg chg="modNotesTx">
        <pc:chgData name="Brynn Gerson" userId="487ab26d-596f-4e3c-957f-475c2b1c6d4e" providerId="ADAL" clId="{0B8AF047-1AFE-4E29-A911-BB5C689F263C}" dt="2025-09-09T11:40:29.340" v="66" actId="20577"/>
        <pc:sldMkLst>
          <pc:docMk/>
          <pc:sldMk cId="2258525267" sldId="408"/>
        </pc:sldMkLst>
      </pc:sldChg>
      <pc:sldChg chg="modNotesTx">
        <pc:chgData name="Brynn Gerson" userId="487ab26d-596f-4e3c-957f-475c2b1c6d4e" providerId="ADAL" clId="{0B8AF047-1AFE-4E29-A911-BB5C689F263C}" dt="2025-09-09T11:46:51.768" v="101" actId="20577"/>
        <pc:sldMkLst>
          <pc:docMk/>
          <pc:sldMk cId="182921945" sldId="417"/>
        </pc:sldMkLst>
      </pc:sldChg>
      <pc:sldChg chg="modNotesTx">
        <pc:chgData name="Brynn Gerson" userId="487ab26d-596f-4e3c-957f-475c2b1c6d4e" providerId="ADAL" clId="{0B8AF047-1AFE-4E29-A911-BB5C689F263C}" dt="2025-09-09T11:48:03.115" v="124" actId="6549"/>
        <pc:sldMkLst>
          <pc:docMk/>
          <pc:sldMk cId="1973437670" sldId="418"/>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ata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svg"/><Relationship Id="rId1" Type="http://schemas.openxmlformats.org/officeDocument/2006/relationships/image" Target="../media/image39.png"/><Relationship Id="rId4" Type="http://schemas.openxmlformats.org/officeDocument/2006/relationships/image" Target="../media/image42.svg"/></Relationships>
</file>

<file path=ppt/diagrams/_rels/data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ata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svg"/><Relationship Id="rId1" Type="http://schemas.openxmlformats.org/officeDocument/2006/relationships/image" Target="../media/image28.png"/><Relationship Id="rId4" Type="http://schemas.openxmlformats.org/officeDocument/2006/relationships/image" Target="../media/image3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rawing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svg"/><Relationship Id="rId1" Type="http://schemas.openxmlformats.org/officeDocument/2006/relationships/image" Target="../media/image39.png"/><Relationship Id="rId4" Type="http://schemas.openxmlformats.org/officeDocument/2006/relationships/image" Target="../media/image42.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svg"/><Relationship Id="rId1" Type="http://schemas.openxmlformats.org/officeDocument/2006/relationships/image" Target="../media/image28.png"/><Relationship Id="rId4" Type="http://schemas.openxmlformats.org/officeDocument/2006/relationships/image" Target="../media/image31.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649BBE-1529-4B0D-818F-E7908A6C53E1}"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C3966508-5E37-4D09-B3A6-AD41C825405B}">
      <dgm:prSet/>
      <dgm:spPr>
        <a:xfrm>
          <a:off x="46529" y="2703902"/>
          <a:ext cx="2418750" cy="720000"/>
        </a:xfrm>
        <a:prstGeom prst="rect">
          <a:avLst/>
        </a:prstGeom>
      </dgm:spPr>
      <dgm:t>
        <a:bodyPr/>
        <a:lstStyle/>
        <a:p>
          <a:pPr>
            <a:lnSpc>
              <a:spcPct val="100000"/>
            </a:lnSpc>
            <a:defRPr cap="all"/>
          </a:pPr>
          <a:r>
            <a:rPr lang="en-US" cap="all">
              <a:latin typeface="Century Gothic" panose="020B0502020202020204" pitchFamily="34" charset="0"/>
              <a:ea typeface="+mn-ea"/>
              <a:cs typeface="+mn-cs"/>
            </a:rPr>
            <a:t>Unpredictable</a:t>
          </a:r>
          <a:r>
            <a:rPr lang="en-US" cap="all">
              <a:latin typeface="Calibri"/>
              <a:ea typeface="+mn-ea"/>
              <a:cs typeface="+mn-cs"/>
            </a:rPr>
            <a:t>, </a:t>
          </a:r>
          <a:r>
            <a:rPr lang="en-US" cap="all">
              <a:latin typeface="Century Gothic" panose="020B0502020202020204" pitchFamily="34" charset="0"/>
              <a:ea typeface="+mn-ea"/>
              <a:cs typeface="+mn-cs"/>
            </a:rPr>
            <a:t>variable costs</a:t>
          </a:r>
        </a:p>
      </dgm:t>
    </dgm:pt>
    <dgm:pt modelId="{B7EFA0AC-753A-4A2B-8933-F86B28B57D1F}" type="parTrans" cxnId="{B1553DA8-5755-439D-AD83-5255BA38E806}">
      <dgm:prSet/>
      <dgm:spPr/>
      <dgm:t>
        <a:bodyPr/>
        <a:lstStyle/>
        <a:p>
          <a:endParaRPr lang="en-US"/>
        </a:p>
      </dgm:t>
    </dgm:pt>
    <dgm:pt modelId="{D10F7FB5-4E05-489B-B02C-95ED509220F4}" type="sibTrans" cxnId="{B1553DA8-5755-439D-AD83-5255BA38E806}">
      <dgm:prSet/>
      <dgm:spPr/>
      <dgm:t>
        <a:bodyPr/>
        <a:lstStyle/>
        <a:p>
          <a:endParaRPr lang="en-US"/>
        </a:p>
      </dgm:t>
    </dgm:pt>
    <dgm:pt modelId="{A7E5486A-3127-42EE-AC6E-3788AB4CC00A}">
      <dgm:prSet/>
      <dgm:spPr>
        <a:xfrm>
          <a:off x="2888560" y="2703902"/>
          <a:ext cx="2418750" cy="720000"/>
        </a:xfrm>
        <a:prstGeom prst="rect">
          <a:avLst/>
        </a:prstGeom>
      </dgm:spPr>
      <dgm:t>
        <a:bodyPr/>
        <a:lstStyle/>
        <a:p>
          <a:pPr>
            <a:lnSpc>
              <a:spcPct val="100000"/>
            </a:lnSpc>
            <a:defRPr cap="all"/>
          </a:pPr>
          <a:r>
            <a:rPr lang="en-US" cap="all">
              <a:latin typeface="Century Gothic" panose="020B0502020202020204" pitchFamily="34" charset="0"/>
              <a:ea typeface="+mn-ea"/>
              <a:cs typeface="+mn-cs"/>
            </a:rPr>
            <a:t>Focus: “How do we control this?”</a:t>
          </a:r>
        </a:p>
      </dgm:t>
    </dgm:pt>
    <dgm:pt modelId="{4BA69CE8-7C49-408E-A8E0-78F64A2E4900}" type="parTrans" cxnId="{2D62AA53-DB71-414B-B7DF-8E3F593B7667}">
      <dgm:prSet/>
      <dgm:spPr/>
      <dgm:t>
        <a:bodyPr/>
        <a:lstStyle/>
        <a:p>
          <a:endParaRPr lang="en-US"/>
        </a:p>
      </dgm:t>
    </dgm:pt>
    <dgm:pt modelId="{7500F821-99F8-4B58-BE7A-923F894196FA}" type="sibTrans" cxnId="{2D62AA53-DB71-414B-B7DF-8E3F593B7667}">
      <dgm:prSet/>
      <dgm:spPr/>
      <dgm:t>
        <a:bodyPr/>
        <a:lstStyle/>
        <a:p>
          <a:endParaRPr lang="en-US"/>
        </a:p>
      </dgm:t>
    </dgm:pt>
    <dgm:pt modelId="{16592C82-F92D-480F-BB40-7CD9AFCEE1F7}">
      <dgm:prSet/>
      <dgm:spPr>
        <a:xfrm>
          <a:off x="5730591" y="2703902"/>
          <a:ext cx="2418750" cy="720000"/>
        </a:xfrm>
        <a:prstGeom prst="rect">
          <a:avLst/>
        </a:prstGeom>
      </dgm:spPr>
      <dgm:t>
        <a:bodyPr/>
        <a:lstStyle/>
        <a:p>
          <a:pPr>
            <a:lnSpc>
              <a:spcPct val="100000"/>
            </a:lnSpc>
            <a:defRPr cap="all"/>
          </a:pPr>
          <a:r>
            <a:rPr lang="en-US" cap="all">
              <a:latin typeface="Century Gothic" panose="020B0502020202020204" pitchFamily="34" charset="0"/>
              <a:ea typeface="+mn-ea"/>
              <a:cs typeface="+mn-cs"/>
            </a:rPr>
            <a:t>This is the natural beginning of the FinOps journey</a:t>
          </a:r>
        </a:p>
      </dgm:t>
    </dgm:pt>
    <dgm:pt modelId="{C85EA1DC-2C18-4EAA-8E80-3B021EFCF651}" type="parTrans" cxnId="{D27A2438-4412-4B9A-8357-2D8AD5C3A533}">
      <dgm:prSet/>
      <dgm:spPr/>
      <dgm:t>
        <a:bodyPr/>
        <a:lstStyle/>
        <a:p>
          <a:endParaRPr lang="en-US"/>
        </a:p>
      </dgm:t>
    </dgm:pt>
    <dgm:pt modelId="{3A1B2DCF-9056-430B-A402-08CD27C6A40E}" type="sibTrans" cxnId="{D27A2438-4412-4B9A-8357-2D8AD5C3A533}">
      <dgm:prSet/>
      <dgm:spPr/>
      <dgm:t>
        <a:bodyPr/>
        <a:lstStyle/>
        <a:p>
          <a:endParaRPr lang="en-US"/>
        </a:p>
      </dgm:t>
    </dgm:pt>
    <dgm:pt modelId="{CE9DD954-2955-4A70-93ED-D4FB4AF7FFEA}" type="pres">
      <dgm:prSet presAssocID="{02649BBE-1529-4B0D-818F-E7908A6C53E1}" presName="root" presStyleCnt="0">
        <dgm:presLayoutVars>
          <dgm:dir/>
          <dgm:resizeHandles val="exact"/>
        </dgm:presLayoutVars>
      </dgm:prSet>
      <dgm:spPr/>
    </dgm:pt>
    <dgm:pt modelId="{3EB6F2C6-106D-4B8C-9457-B1798500100C}" type="pres">
      <dgm:prSet presAssocID="{C3966508-5E37-4D09-B3A6-AD41C825405B}" presName="compNode" presStyleCnt="0"/>
      <dgm:spPr/>
    </dgm:pt>
    <dgm:pt modelId="{7E46E6F0-6311-4D08-8E84-53333E20AB50}" type="pres">
      <dgm:prSet presAssocID="{C3966508-5E37-4D09-B3A6-AD41C825405B}" presName="iconBgRect" presStyleLbl="bgShp" presStyleIdx="0" presStyleCnt="3"/>
      <dgm:spPr>
        <a:xfrm>
          <a:off x="518185" y="768902"/>
          <a:ext cx="1475437" cy="1475437"/>
        </a:xfrm>
        <a:prstGeom prst="ellipse">
          <a:avLst/>
        </a:prstGeom>
      </dgm:spPr>
    </dgm:pt>
    <dgm:pt modelId="{D3AA4FEA-77AC-43DA-A1F2-6BCE3A48B1F6}" type="pres">
      <dgm:prSet presAssocID="{C3966508-5E37-4D09-B3A6-AD41C825405B}" presName="iconRect" presStyleLbl="node1" presStyleIdx="0" presStyleCnt="3"/>
      <dgm: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solidFill>
            <a:schemeClr val="accent1"/>
          </a:solidFill>
        </a:ln>
      </dgm:spPr>
      <dgm:extLst>
        <a:ext uri="{E40237B7-FDA0-4F09-8148-C483321AD2D9}">
          <dgm14:cNvPr xmlns:dgm14="http://schemas.microsoft.com/office/drawing/2010/diagram" id="0" name="" descr="Downward trend"/>
        </a:ext>
      </dgm:extLst>
    </dgm:pt>
    <dgm:pt modelId="{BEC24795-C654-4952-A1A6-3FB3C9815860}" type="pres">
      <dgm:prSet presAssocID="{C3966508-5E37-4D09-B3A6-AD41C825405B}" presName="spaceRect" presStyleCnt="0"/>
      <dgm:spPr/>
    </dgm:pt>
    <dgm:pt modelId="{B6F8A78C-B7E8-48A1-942A-55E2365C1EAB}" type="pres">
      <dgm:prSet presAssocID="{C3966508-5E37-4D09-B3A6-AD41C825405B}" presName="textRect" presStyleLbl="revTx" presStyleIdx="0" presStyleCnt="3">
        <dgm:presLayoutVars>
          <dgm:chMax val="1"/>
          <dgm:chPref val="1"/>
        </dgm:presLayoutVars>
      </dgm:prSet>
      <dgm:spPr/>
    </dgm:pt>
    <dgm:pt modelId="{95D180EC-8F35-4F44-B5FB-580A9807A3C9}" type="pres">
      <dgm:prSet presAssocID="{D10F7FB5-4E05-489B-B02C-95ED509220F4}" presName="sibTrans" presStyleCnt="0"/>
      <dgm:spPr/>
    </dgm:pt>
    <dgm:pt modelId="{323AEA34-5E25-4078-BEC3-5725D702D645}" type="pres">
      <dgm:prSet presAssocID="{A7E5486A-3127-42EE-AC6E-3788AB4CC00A}" presName="compNode" presStyleCnt="0"/>
      <dgm:spPr/>
    </dgm:pt>
    <dgm:pt modelId="{7136CDE1-1A91-43BB-8768-178870E79DF3}" type="pres">
      <dgm:prSet presAssocID="{A7E5486A-3127-42EE-AC6E-3788AB4CC00A}" presName="iconBgRect" presStyleLbl="bgShp" presStyleIdx="1" presStyleCnt="3"/>
      <dgm:spPr>
        <a:xfrm>
          <a:off x="3360216" y="768902"/>
          <a:ext cx="1475437" cy="1475437"/>
        </a:xfrm>
        <a:prstGeom prst="ellipse">
          <a:avLst/>
        </a:prstGeom>
      </dgm:spPr>
    </dgm:pt>
    <dgm:pt modelId="{A414FDF9-CEDD-494F-A92C-F88523AD4D77}" type="pres">
      <dgm:prSet presAssocID="{A7E5486A-3127-42EE-AC6E-3788AB4CC00A}" presName="iconRect" presStyleLbl="node1" presStyleIdx="1" presStyleCnt="3"/>
      <dgm: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solidFill>
            <a:schemeClr val="accent1"/>
          </a:solidFill>
        </a:ln>
      </dgm:spPr>
      <dgm:extLst>
        <a:ext uri="{E40237B7-FDA0-4F09-8148-C483321AD2D9}">
          <dgm14:cNvPr xmlns:dgm14="http://schemas.microsoft.com/office/drawing/2010/diagram" id="0" name="" descr="Magnifying glass"/>
        </a:ext>
      </dgm:extLst>
    </dgm:pt>
    <dgm:pt modelId="{B22C914A-4692-4FCE-993D-231FDCB62C08}" type="pres">
      <dgm:prSet presAssocID="{A7E5486A-3127-42EE-AC6E-3788AB4CC00A}" presName="spaceRect" presStyleCnt="0"/>
      <dgm:spPr/>
    </dgm:pt>
    <dgm:pt modelId="{D65F29D1-9141-4E71-BABD-B999920B4C2F}" type="pres">
      <dgm:prSet presAssocID="{A7E5486A-3127-42EE-AC6E-3788AB4CC00A}" presName="textRect" presStyleLbl="revTx" presStyleIdx="1" presStyleCnt="3">
        <dgm:presLayoutVars>
          <dgm:chMax val="1"/>
          <dgm:chPref val="1"/>
        </dgm:presLayoutVars>
      </dgm:prSet>
      <dgm:spPr/>
    </dgm:pt>
    <dgm:pt modelId="{A8936113-0CE8-4C02-ADCE-249FAF483DD1}" type="pres">
      <dgm:prSet presAssocID="{7500F821-99F8-4B58-BE7A-923F894196FA}" presName="sibTrans" presStyleCnt="0"/>
      <dgm:spPr/>
    </dgm:pt>
    <dgm:pt modelId="{F033C5D6-3E1D-4438-A261-F9007033C2C1}" type="pres">
      <dgm:prSet presAssocID="{16592C82-F92D-480F-BB40-7CD9AFCEE1F7}" presName="compNode" presStyleCnt="0"/>
      <dgm:spPr/>
    </dgm:pt>
    <dgm:pt modelId="{C84D65C9-D704-4A52-B189-874CB960AF07}" type="pres">
      <dgm:prSet presAssocID="{16592C82-F92D-480F-BB40-7CD9AFCEE1F7}" presName="iconBgRect" presStyleLbl="bgShp" presStyleIdx="2" presStyleCnt="3"/>
      <dgm:spPr>
        <a:xfrm>
          <a:off x="6202248" y="768902"/>
          <a:ext cx="1475437" cy="1475437"/>
        </a:xfrm>
        <a:prstGeom prst="ellipse">
          <a:avLst/>
        </a:prstGeom>
      </dgm:spPr>
    </dgm:pt>
    <dgm:pt modelId="{1B2BFFB1-8BB8-4F34-AFD9-26131EB7B7D2}" type="pres">
      <dgm:prSet presAssocID="{16592C82-F92D-480F-BB40-7CD9AFCEE1F7}" presName="iconRect" presStyleLbl="node1" presStyleIdx="2" presStyleCnt="3"/>
      <dgm: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solidFill>
            <a:schemeClr val="accent1"/>
          </a:solidFill>
        </a:ln>
      </dgm:spPr>
      <dgm:extLst>
        <a:ext uri="{E40237B7-FDA0-4F09-8148-C483321AD2D9}">
          <dgm14:cNvPr xmlns:dgm14="http://schemas.microsoft.com/office/drawing/2010/diagram" id="0" name="" descr="Deciduous tree"/>
        </a:ext>
      </dgm:extLst>
    </dgm:pt>
    <dgm:pt modelId="{D582E575-D5EE-40FF-93CA-C3A3BFE259A0}" type="pres">
      <dgm:prSet presAssocID="{16592C82-F92D-480F-BB40-7CD9AFCEE1F7}" presName="spaceRect" presStyleCnt="0"/>
      <dgm:spPr/>
    </dgm:pt>
    <dgm:pt modelId="{B62DDDA6-EC49-4B69-A74A-1CDC22D8F352}" type="pres">
      <dgm:prSet presAssocID="{16592C82-F92D-480F-BB40-7CD9AFCEE1F7}" presName="textRect" presStyleLbl="revTx" presStyleIdx="2" presStyleCnt="3">
        <dgm:presLayoutVars>
          <dgm:chMax val="1"/>
          <dgm:chPref val="1"/>
        </dgm:presLayoutVars>
      </dgm:prSet>
      <dgm:spPr/>
    </dgm:pt>
  </dgm:ptLst>
  <dgm:cxnLst>
    <dgm:cxn modelId="{04CA031A-E404-4CDD-BE83-1F7E4366DEA3}" type="presOf" srcId="{16592C82-F92D-480F-BB40-7CD9AFCEE1F7}" destId="{B62DDDA6-EC49-4B69-A74A-1CDC22D8F352}" srcOrd="0" destOrd="0" presId="urn:microsoft.com/office/officeart/2018/5/layout/IconCircleLabelList"/>
    <dgm:cxn modelId="{D27A2438-4412-4B9A-8357-2D8AD5C3A533}" srcId="{02649BBE-1529-4B0D-818F-E7908A6C53E1}" destId="{16592C82-F92D-480F-BB40-7CD9AFCEE1F7}" srcOrd="2" destOrd="0" parTransId="{C85EA1DC-2C18-4EAA-8E80-3B021EFCF651}" sibTransId="{3A1B2DCF-9056-430B-A402-08CD27C6A40E}"/>
    <dgm:cxn modelId="{6296EF41-A11F-4967-86AE-F11638705FBE}" type="presOf" srcId="{A7E5486A-3127-42EE-AC6E-3788AB4CC00A}" destId="{D65F29D1-9141-4E71-BABD-B999920B4C2F}" srcOrd="0" destOrd="0" presId="urn:microsoft.com/office/officeart/2018/5/layout/IconCircleLabelList"/>
    <dgm:cxn modelId="{2D62AA53-DB71-414B-B7DF-8E3F593B7667}" srcId="{02649BBE-1529-4B0D-818F-E7908A6C53E1}" destId="{A7E5486A-3127-42EE-AC6E-3788AB4CC00A}" srcOrd="1" destOrd="0" parTransId="{4BA69CE8-7C49-408E-A8E0-78F64A2E4900}" sibTransId="{7500F821-99F8-4B58-BE7A-923F894196FA}"/>
    <dgm:cxn modelId="{420CE17C-7675-4C21-9F4F-D2288945FE6C}" type="presOf" srcId="{C3966508-5E37-4D09-B3A6-AD41C825405B}" destId="{B6F8A78C-B7E8-48A1-942A-55E2365C1EAB}" srcOrd="0" destOrd="0" presId="urn:microsoft.com/office/officeart/2018/5/layout/IconCircleLabelList"/>
    <dgm:cxn modelId="{B1553DA8-5755-439D-AD83-5255BA38E806}" srcId="{02649BBE-1529-4B0D-818F-E7908A6C53E1}" destId="{C3966508-5E37-4D09-B3A6-AD41C825405B}" srcOrd="0" destOrd="0" parTransId="{B7EFA0AC-753A-4A2B-8933-F86B28B57D1F}" sibTransId="{D10F7FB5-4E05-489B-B02C-95ED509220F4}"/>
    <dgm:cxn modelId="{401325C4-D26E-4F76-8416-63CD426BAA3A}" type="presOf" srcId="{02649BBE-1529-4B0D-818F-E7908A6C53E1}" destId="{CE9DD954-2955-4A70-93ED-D4FB4AF7FFEA}" srcOrd="0" destOrd="0" presId="urn:microsoft.com/office/officeart/2018/5/layout/IconCircleLabelList"/>
    <dgm:cxn modelId="{CCB07C9E-C039-4F4E-8269-4DC2F7697D4E}" type="presParOf" srcId="{CE9DD954-2955-4A70-93ED-D4FB4AF7FFEA}" destId="{3EB6F2C6-106D-4B8C-9457-B1798500100C}" srcOrd="0" destOrd="0" presId="urn:microsoft.com/office/officeart/2018/5/layout/IconCircleLabelList"/>
    <dgm:cxn modelId="{2CF75DF3-D870-4C0D-B1DA-0912D0E464E9}" type="presParOf" srcId="{3EB6F2C6-106D-4B8C-9457-B1798500100C}" destId="{7E46E6F0-6311-4D08-8E84-53333E20AB50}" srcOrd="0" destOrd="0" presId="urn:microsoft.com/office/officeart/2018/5/layout/IconCircleLabelList"/>
    <dgm:cxn modelId="{4D8451CD-32BE-491F-A6B1-0BF12DFD1466}" type="presParOf" srcId="{3EB6F2C6-106D-4B8C-9457-B1798500100C}" destId="{D3AA4FEA-77AC-43DA-A1F2-6BCE3A48B1F6}" srcOrd="1" destOrd="0" presId="urn:microsoft.com/office/officeart/2018/5/layout/IconCircleLabelList"/>
    <dgm:cxn modelId="{0AC18A30-1479-41CB-8602-4A2D82863751}" type="presParOf" srcId="{3EB6F2C6-106D-4B8C-9457-B1798500100C}" destId="{BEC24795-C654-4952-A1A6-3FB3C9815860}" srcOrd="2" destOrd="0" presId="urn:microsoft.com/office/officeart/2018/5/layout/IconCircleLabelList"/>
    <dgm:cxn modelId="{3C78F1F2-AD66-4BC8-BA52-341FBFE2C58E}" type="presParOf" srcId="{3EB6F2C6-106D-4B8C-9457-B1798500100C}" destId="{B6F8A78C-B7E8-48A1-942A-55E2365C1EAB}" srcOrd="3" destOrd="0" presId="urn:microsoft.com/office/officeart/2018/5/layout/IconCircleLabelList"/>
    <dgm:cxn modelId="{EE6305CD-2D6D-4777-A1AC-EF0475957C99}" type="presParOf" srcId="{CE9DD954-2955-4A70-93ED-D4FB4AF7FFEA}" destId="{95D180EC-8F35-4F44-B5FB-580A9807A3C9}" srcOrd="1" destOrd="0" presId="urn:microsoft.com/office/officeart/2018/5/layout/IconCircleLabelList"/>
    <dgm:cxn modelId="{FAA7D011-5FBA-4B83-9F79-34F49B1DBE60}" type="presParOf" srcId="{CE9DD954-2955-4A70-93ED-D4FB4AF7FFEA}" destId="{323AEA34-5E25-4078-BEC3-5725D702D645}" srcOrd="2" destOrd="0" presId="urn:microsoft.com/office/officeart/2018/5/layout/IconCircleLabelList"/>
    <dgm:cxn modelId="{27B0EE73-2200-442F-A29A-1B1E6FF37BAB}" type="presParOf" srcId="{323AEA34-5E25-4078-BEC3-5725D702D645}" destId="{7136CDE1-1A91-43BB-8768-178870E79DF3}" srcOrd="0" destOrd="0" presId="urn:microsoft.com/office/officeart/2018/5/layout/IconCircleLabelList"/>
    <dgm:cxn modelId="{116CA0AD-00F1-4E27-8EBE-972456C97742}" type="presParOf" srcId="{323AEA34-5E25-4078-BEC3-5725D702D645}" destId="{A414FDF9-CEDD-494F-A92C-F88523AD4D77}" srcOrd="1" destOrd="0" presId="urn:microsoft.com/office/officeart/2018/5/layout/IconCircleLabelList"/>
    <dgm:cxn modelId="{4B62099E-A422-4C97-8AA1-9DEF73CBB663}" type="presParOf" srcId="{323AEA34-5E25-4078-BEC3-5725D702D645}" destId="{B22C914A-4692-4FCE-993D-231FDCB62C08}" srcOrd="2" destOrd="0" presId="urn:microsoft.com/office/officeart/2018/5/layout/IconCircleLabelList"/>
    <dgm:cxn modelId="{7D1B84A1-C5D3-45A1-871C-C036590BE1AD}" type="presParOf" srcId="{323AEA34-5E25-4078-BEC3-5725D702D645}" destId="{D65F29D1-9141-4E71-BABD-B999920B4C2F}" srcOrd="3" destOrd="0" presId="urn:microsoft.com/office/officeart/2018/5/layout/IconCircleLabelList"/>
    <dgm:cxn modelId="{0CE9E29B-A6AC-44C8-AC94-3AB021130402}" type="presParOf" srcId="{CE9DD954-2955-4A70-93ED-D4FB4AF7FFEA}" destId="{A8936113-0CE8-4C02-ADCE-249FAF483DD1}" srcOrd="3" destOrd="0" presId="urn:microsoft.com/office/officeart/2018/5/layout/IconCircleLabelList"/>
    <dgm:cxn modelId="{E5166793-1109-496C-9F7D-FF9EE867D660}" type="presParOf" srcId="{CE9DD954-2955-4A70-93ED-D4FB4AF7FFEA}" destId="{F033C5D6-3E1D-4438-A261-F9007033C2C1}" srcOrd="4" destOrd="0" presId="urn:microsoft.com/office/officeart/2018/5/layout/IconCircleLabelList"/>
    <dgm:cxn modelId="{DB158094-426C-4A2E-9535-39445702B738}" type="presParOf" srcId="{F033C5D6-3E1D-4438-A261-F9007033C2C1}" destId="{C84D65C9-D704-4A52-B189-874CB960AF07}" srcOrd="0" destOrd="0" presId="urn:microsoft.com/office/officeart/2018/5/layout/IconCircleLabelList"/>
    <dgm:cxn modelId="{F1588070-0540-42F2-8B54-C56299BF9BFD}" type="presParOf" srcId="{F033C5D6-3E1D-4438-A261-F9007033C2C1}" destId="{1B2BFFB1-8BB8-4F34-AFD9-26131EB7B7D2}" srcOrd="1" destOrd="0" presId="urn:microsoft.com/office/officeart/2018/5/layout/IconCircleLabelList"/>
    <dgm:cxn modelId="{A4072025-622D-49AA-AE6E-88676D1D2EA1}" type="presParOf" srcId="{F033C5D6-3E1D-4438-A261-F9007033C2C1}" destId="{D582E575-D5EE-40FF-93CA-C3A3BFE259A0}" srcOrd="2" destOrd="0" presId="urn:microsoft.com/office/officeart/2018/5/layout/IconCircleLabelList"/>
    <dgm:cxn modelId="{64430389-559D-4074-B2F4-15AF472C9A78}" type="presParOf" srcId="{F033C5D6-3E1D-4438-A261-F9007033C2C1}" destId="{B62DDDA6-EC49-4B69-A74A-1CDC22D8F352}"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DFEA019-F0AE-4B3E-A64D-516E6E382EE5}"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B5160C2F-7F90-49A8-9D1A-BCD5BF2D5882}">
      <dgm:prSet/>
      <dgm:spPr>
        <a:xfrm>
          <a:off x="78583" y="2435142"/>
          <a:ext cx="2399612" cy="720000"/>
        </a:xfrm>
        <a:prstGeom prst="rect">
          <a:avLst/>
        </a:prstGeom>
        <a:noFill/>
        <a:ln>
          <a:noFill/>
        </a:ln>
        <a:effectLst/>
      </dgm:spPr>
      <dgm:t>
        <a:bodyPr/>
        <a:lstStyle/>
        <a:p>
          <a:pPr>
            <a:buNone/>
          </a:pPr>
          <a:r>
            <a:rPr lang="en-US">
              <a:solidFill>
                <a:sysClr val="windowText" lastClr="000000">
                  <a:hueOff val="0"/>
                  <a:satOff val="0"/>
                  <a:lumOff val="0"/>
                  <a:alphaOff val="0"/>
                </a:sysClr>
              </a:solidFill>
              <a:latin typeface="Century Gothic" panose="020B0502020202020204" pitchFamily="34" charset="0"/>
              <a:ea typeface="+mn-ea"/>
              <a:cs typeface="+mn-cs"/>
            </a:rPr>
            <a:t>Empowers Innovation: Teams can take calculated risks.</a:t>
          </a:r>
        </a:p>
      </dgm:t>
    </dgm:pt>
    <dgm:pt modelId="{BF51D14C-3DA9-4048-89C4-460A57D3E1D9}" type="parTrans" cxnId="{27CFE26A-8655-4637-A5B4-44C09FD6F7B5}">
      <dgm:prSet/>
      <dgm:spPr/>
      <dgm:t>
        <a:bodyPr/>
        <a:lstStyle/>
        <a:p>
          <a:endParaRPr lang="en-US">
            <a:latin typeface="Century Gothic" panose="020B0502020202020204" pitchFamily="34" charset="0"/>
          </a:endParaRPr>
        </a:p>
      </dgm:t>
    </dgm:pt>
    <dgm:pt modelId="{3E853787-819A-4FDC-9AFF-E30DF37A0FD8}" type="sibTrans" cxnId="{27CFE26A-8655-4637-A5B4-44C09FD6F7B5}">
      <dgm:prSet/>
      <dgm:spPr/>
      <dgm:t>
        <a:bodyPr/>
        <a:lstStyle/>
        <a:p>
          <a:endParaRPr lang="en-US">
            <a:latin typeface="Century Gothic" panose="020B0502020202020204" pitchFamily="34" charset="0"/>
          </a:endParaRPr>
        </a:p>
      </dgm:t>
    </dgm:pt>
    <dgm:pt modelId="{29973E4D-FB31-492C-A104-FAA3EBD28CE5}">
      <dgm:prSet/>
      <dgm:spPr>
        <a:xfrm>
          <a:off x="2898129" y="2435142"/>
          <a:ext cx="2399612" cy="720000"/>
        </a:xfrm>
        <a:prstGeom prst="rect">
          <a:avLst/>
        </a:prstGeom>
        <a:noFill/>
        <a:ln>
          <a:noFill/>
        </a:ln>
        <a:effectLst/>
      </dgm:spPr>
      <dgm:t>
        <a:bodyPr/>
        <a:lstStyle/>
        <a:p>
          <a:pPr>
            <a:buNone/>
          </a:pPr>
          <a:r>
            <a:rPr lang="en-US">
              <a:solidFill>
                <a:sysClr val="windowText" lastClr="000000">
                  <a:hueOff val="0"/>
                  <a:satOff val="0"/>
                  <a:lumOff val="0"/>
                  <a:alphaOff val="0"/>
                </a:sysClr>
              </a:solidFill>
              <a:latin typeface="Century Gothic" panose="020B0502020202020204" pitchFamily="34" charset="0"/>
              <a:ea typeface="+mn-ea"/>
              <a:cs typeface="+mn-cs"/>
            </a:rPr>
            <a:t>Aligns Technology with Business: Cloud spend supports strategic goals.</a:t>
          </a:r>
        </a:p>
      </dgm:t>
    </dgm:pt>
    <dgm:pt modelId="{61FE2C26-3006-48C6-AFEF-8B6D7DF098B6}" type="parTrans" cxnId="{079E0959-568E-4302-8818-9A8C4D73A0A8}">
      <dgm:prSet/>
      <dgm:spPr/>
      <dgm:t>
        <a:bodyPr/>
        <a:lstStyle/>
        <a:p>
          <a:endParaRPr lang="en-US">
            <a:latin typeface="Century Gothic" panose="020B0502020202020204" pitchFamily="34" charset="0"/>
          </a:endParaRPr>
        </a:p>
      </dgm:t>
    </dgm:pt>
    <dgm:pt modelId="{BA9A1352-6C92-4AFF-94F5-DAC1555EF72B}" type="sibTrans" cxnId="{079E0959-568E-4302-8818-9A8C4D73A0A8}">
      <dgm:prSet/>
      <dgm:spPr/>
      <dgm:t>
        <a:bodyPr/>
        <a:lstStyle/>
        <a:p>
          <a:endParaRPr lang="en-US">
            <a:latin typeface="Century Gothic" panose="020B0502020202020204" pitchFamily="34" charset="0"/>
          </a:endParaRPr>
        </a:p>
      </dgm:t>
    </dgm:pt>
    <dgm:pt modelId="{DD685DD1-77DE-4460-9421-2F2CDFF93678}">
      <dgm:prSet/>
      <dgm:spPr>
        <a:xfrm>
          <a:off x="5717674" y="2435142"/>
          <a:ext cx="2399612" cy="720000"/>
        </a:xfrm>
        <a:prstGeom prst="rect">
          <a:avLst/>
        </a:prstGeom>
        <a:noFill/>
        <a:ln>
          <a:noFill/>
        </a:ln>
        <a:effectLst/>
      </dgm:spPr>
      <dgm:t>
        <a:bodyPr/>
        <a:lstStyle/>
        <a:p>
          <a:pPr>
            <a:buNone/>
          </a:pPr>
          <a:r>
            <a:rPr lang="en-US">
              <a:solidFill>
                <a:sysClr val="windowText" lastClr="000000">
                  <a:hueOff val="0"/>
                  <a:satOff val="0"/>
                  <a:lumOff val="0"/>
                  <a:alphaOff val="0"/>
                </a:sysClr>
              </a:solidFill>
              <a:latin typeface="Century Gothic" panose="020B0502020202020204" pitchFamily="34" charset="0"/>
              <a:ea typeface="+mn-ea"/>
              <a:cs typeface="+mn-cs"/>
            </a:rPr>
            <a:t>Maximizes Cloud ROI: Every dollar delivers maximum business value.</a:t>
          </a:r>
        </a:p>
      </dgm:t>
    </dgm:pt>
    <dgm:pt modelId="{35DF5858-6985-418D-8A71-4499C2CB87BB}" type="parTrans" cxnId="{684CE834-F408-452A-83B7-D2AEE7686E5D}">
      <dgm:prSet/>
      <dgm:spPr/>
      <dgm:t>
        <a:bodyPr/>
        <a:lstStyle/>
        <a:p>
          <a:endParaRPr lang="en-US">
            <a:latin typeface="Century Gothic" panose="020B0502020202020204" pitchFamily="34" charset="0"/>
          </a:endParaRPr>
        </a:p>
      </dgm:t>
    </dgm:pt>
    <dgm:pt modelId="{5D7925D6-A656-4E6B-9DD2-B591D6BC5BBF}" type="sibTrans" cxnId="{684CE834-F408-452A-83B7-D2AEE7686E5D}">
      <dgm:prSet/>
      <dgm:spPr/>
      <dgm:t>
        <a:bodyPr/>
        <a:lstStyle/>
        <a:p>
          <a:endParaRPr lang="en-US">
            <a:latin typeface="Century Gothic" panose="020B0502020202020204" pitchFamily="34" charset="0"/>
          </a:endParaRPr>
        </a:p>
      </dgm:t>
    </dgm:pt>
    <dgm:pt modelId="{CDBCCC7D-7EB1-439D-A6D3-5589F8F18AD2}" type="pres">
      <dgm:prSet presAssocID="{FDFEA019-F0AE-4B3E-A64D-516E6E382EE5}" presName="root" presStyleCnt="0">
        <dgm:presLayoutVars>
          <dgm:dir/>
          <dgm:resizeHandles val="exact"/>
        </dgm:presLayoutVars>
      </dgm:prSet>
      <dgm:spPr/>
    </dgm:pt>
    <dgm:pt modelId="{CB30DE17-B718-4E18-902F-F7F554E9A951}" type="pres">
      <dgm:prSet presAssocID="{B5160C2F-7F90-49A8-9D1A-BCD5BF2D5882}" presName="compNode" presStyleCnt="0"/>
      <dgm:spPr/>
    </dgm:pt>
    <dgm:pt modelId="{D21B9EB4-F759-45EE-BFC0-E541B8DF671C}" type="pres">
      <dgm:prSet presAssocID="{B5160C2F-7F90-49A8-9D1A-BCD5BF2D5882}" presName="iconRect" presStyleLbl="node1" presStyleIdx="0" presStyleCnt="3"/>
      <dgm: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gm:spPr>
      <dgm:extLst>
        <a:ext uri="{E40237B7-FDA0-4F09-8148-C483321AD2D9}">
          <dgm14:cNvPr xmlns:dgm14="http://schemas.microsoft.com/office/drawing/2010/diagram" id="0" name="" descr="Users"/>
        </a:ext>
      </dgm:extLst>
    </dgm:pt>
    <dgm:pt modelId="{8FB8AEC5-B682-4EEA-90C7-D95D73C0A368}" type="pres">
      <dgm:prSet presAssocID="{B5160C2F-7F90-49A8-9D1A-BCD5BF2D5882}" presName="spaceRect" presStyleCnt="0"/>
      <dgm:spPr/>
    </dgm:pt>
    <dgm:pt modelId="{D67611EF-86D3-44A3-B984-C80767A9F177}" type="pres">
      <dgm:prSet presAssocID="{B5160C2F-7F90-49A8-9D1A-BCD5BF2D5882}" presName="textRect" presStyleLbl="revTx" presStyleIdx="0" presStyleCnt="3">
        <dgm:presLayoutVars>
          <dgm:chMax val="1"/>
          <dgm:chPref val="1"/>
        </dgm:presLayoutVars>
      </dgm:prSet>
      <dgm:spPr/>
    </dgm:pt>
    <dgm:pt modelId="{26421E67-A2A5-4AE3-8AD0-81592B16E0C0}" type="pres">
      <dgm:prSet presAssocID="{3E853787-819A-4FDC-9AFF-E30DF37A0FD8}" presName="sibTrans" presStyleCnt="0"/>
      <dgm:spPr/>
    </dgm:pt>
    <dgm:pt modelId="{2A57BFE3-5413-4A8D-8211-850D56A343F2}" type="pres">
      <dgm:prSet presAssocID="{29973E4D-FB31-492C-A104-FAA3EBD28CE5}" presName="compNode" presStyleCnt="0"/>
      <dgm:spPr/>
    </dgm:pt>
    <dgm:pt modelId="{141737AE-B8E6-4466-A3FE-3EA9B418C024}" type="pres">
      <dgm:prSet presAssocID="{29973E4D-FB31-492C-A104-FAA3EBD28CE5}" presName="iconRect" presStyleLbl="node1" presStyleIdx="1" presStyleCnt="3"/>
      <dgm: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gm:spPr>
      <dgm:extLst>
        <a:ext uri="{E40237B7-FDA0-4F09-8148-C483321AD2D9}">
          <dgm14:cNvPr xmlns:dgm14="http://schemas.microsoft.com/office/drawing/2010/diagram" id="0" name="" descr="Cloud Computing"/>
        </a:ext>
      </dgm:extLst>
    </dgm:pt>
    <dgm:pt modelId="{EE49E9DE-0837-4061-A50A-D3D25F0A3253}" type="pres">
      <dgm:prSet presAssocID="{29973E4D-FB31-492C-A104-FAA3EBD28CE5}" presName="spaceRect" presStyleCnt="0"/>
      <dgm:spPr/>
    </dgm:pt>
    <dgm:pt modelId="{27205C8B-5574-4E96-8D43-E9742CC3A1D7}" type="pres">
      <dgm:prSet presAssocID="{29973E4D-FB31-492C-A104-FAA3EBD28CE5}" presName="textRect" presStyleLbl="revTx" presStyleIdx="1" presStyleCnt="3">
        <dgm:presLayoutVars>
          <dgm:chMax val="1"/>
          <dgm:chPref val="1"/>
        </dgm:presLayoutVars>
      </dgm:prSet>
      <dgm:spPr/>
    </dgm:pt>
    <dgm:pt modelId="{E23B68D4-705F-4215-B232-680A2D622A31}" type="pres">
      <dgm:prSet presAssocID="{BA9A1352-6C92-4AFF-94F5-DAC1555EF72B}" presName="sibTrans" presStyleCnt="0"/>
      <dgm:spPr/>
    </dgm:pt>
    <dgm:pt modelId="{1BF0363B-5FFD-4610-8CB8-699B0BA100D8}" type="pres">
      <dgm:prSet presAssocID="{DD685DD1-77DE-4460-9421-2F2CDFF93678}" presName="compNode" presStyleCnt="0"/>
      <dgm:spPr/>
    </dgm:pt>
    <dgm:pt modelId="{0D048E2F-1F50-4CCA-B925-BA67CACAE51E}" type="pres">
      <dgm:prSet presAssocID="{DD685DD1-77DE-4460-9421-2F2CDFF93678}" presName="iconRect" presStyleLbl="node1" presStyleIdx="2" presStyleCnt="3"/>
      <dgm: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gm:spPr>
      <dgm:extLst>
        <a:ext uri="{E40237B7-FDA0-4F09-8148-C483321AD2D9}">
          <dgm14:cNvPr xmlns:dgm14="http://schemas.microsoft.com/office/drawing/2010/diagram" id="0" name="" descr="Money"/>
        </a:ext>
      </dgm:extLst>
    </dgm:pt>
    <dgm:pt modelId="{CA4B2150-D43D-4D3B-9CA5-1B532D0D2B0B}" type="pres">
      <dgm:prSet presAssocID="{DD685DD1-77DE-4460-9421-2F2CDFF93678}" presName="spaceRect" presStyleCnt="0"/>
      <dgm:spPr/>
    </dgm:pt>
    <dgm:pt modelId="{594B185A-29F7-4A61-A832-E35BBCAA6228}" type="pres">
      <dgm:prSet presAssocID="{DD685DD1-77DE-4460-9421-2F2CDFF93678}" presName="textRect" presStyleLbl="revTx" presStyleIdx="2" presStyleCnt="3">
        <dgm:presLayoutVars>
          <dgm:chMax val="1"/>
          <dgm:chPref val="1"/>
        </dgm:presLayoutVars>
      </dgm:prSet>
      <dgm:spPr/>
    </dgm:pt>
  </dgm:ptLst>
  <dgm:cxnLst>
    <dgm:cxn modelId="{56354B2D-12CC-450F-AE59-B063AA3ECFFD}" type="presOf" srcId="{FDFEA019-F0AE-4B3E-A64D-516E6E382EE5}" destId="{CDBCCC7D-7EB1-439D-A6D3-5589F8F18AD2}" srcOrd="0" destOrd="0" presId="urn:microsoft.com/office/officeart/2018/2/layout/IconLabelList"/>
    <dgm:cxn modelId="{5E5A2D34-FDB2-4F2B-84DB-4D5774828EC2}" type="presOf" srcId="{B5160C2F-7F90-49A8-9D1A-BCD5BF2D5882}" destId="{D67611EF-86D3-44A3-B984-C80767A9F177}" srcOrd="0" destOrd="0" presId="urn:microsoft.com/office/officeart/2018/2/layout/IconLabelList"/>
    <dgm:cxn modelId="{684CE834-F408-452A-83B7-D2AEE7686E5D}" srcId="{FDFEA019-F0AE-4B3E-A64D-516E6E382EE5}" destId="{DD685DD1-77DE-4460-9421-2F2CDFF93678}" srcOrd="2" destOrd="0" parTransId="{35DF5858-6985-418D-8A71-4499C2CB87BB}" sibTransId="{5D7925D6-A656-4E6B-9DD2-B591D6BC5BBF}"/>
    <dgm:cxn modelId="{27CFE26A-8655-4637-A5B4-44C09FD6F7B5}" srcId="{FDFEA019-F0AE-4B3E-A64D-516E6E382EE5}" destId="{B5160C2F-7F90-49A8-9D1A-BCD5BF2D5882}" srcOrd="0" destOrd="0" parTransId="{BF51D14C-3DA9-4048-89C4-460A57D3E1D9}" sibTransId="{3E853787-819A-4FDC-9AFF-E30DF37A0FD8}"/>
    <dgm:cxn modelId="{A4C76A4B-66C7-4C0A-8124-508B4C2A51A6}" type="presOf" srcId="{29973E4D-FB31-492C-A104-FAA3EBD28CE5}" destId="{27205C8B-5574-4E96-8D43-E9742CC3A1D7}" srcOrd="0" destOrd="0" presId="urn:microsoft.com/office/officeart/2018/2/layout/IconLabelList"/>
    <dgm:cxn modelId="{38450F75-CACE-43F6-B03D-ACAC10CD480C}" type="presOf" srcId="{DD685DD1-77DE-4460-9421-2F2CDFF93678}" destId="{594B185A-29F7-4A61-A832-E35BBCAA6228}" srcOrd="0" destOrd="0" presId="urn:microsoft.com/office/officeart/2018/2/layout/IconLabelList"/>
    <dgm:cxn modelId="{079E0959-568E-4302-8818-9A8C4D73A0A8}" srcId="{FDFEA019-F0AE-4B3E-A64D-516E6E382EE5}" destId="{29973E4D-FB31-492C-A104-FAA3EBD28CE5}" srcOrd="1" destOrd="0" parTransId="{61FE2C26-3006-48C6-AFEF-8B6D7DF098B6}" sibTransId="{BA9A1352-6C92-4AFF-94F5-DAC1555EF72B}"/>
    <dgm:cxn modelId="{4A7C5D94-ECB5-4CF4-A704-3A5D395BEA1D}" type="presParOf" srcId="{CDBCCC7D-7EB1-439D-A6D3-5589F8F18AD2}" destId="{CB30DE17-B718-4E18-902F-F7F554E9A951}" srcOrd="0" destOrd="0" presId="urn:microsoft.com/office/officeart/2018/2/layout/IconLabelList"/>
    <dgm:cxn modelId="{C6C06E03-E7C8-410D-B7F0-AE15DC9037C4}" type="presParOf" srcId="{CB30DE17-B718-4E18-902F-F7F554E9A951}" destId="{D21B9EB4-F759-45EE-BFC0-E541B8DF671C}" srcOrd="0" destOrd="0" presId="urn:microsoft.com/office/officeart/2018/2/layout/IconLabelList"/>
    <dgm:cxn modelId="{BB395F07-F7D4-4FF6-BFB2-E19B80B34FD8}" type="presParOf" srcId="{CB30DE17-B718-4E18-902F-F7F554E9A951}" destId="{8FB8AEC5-B682-4EEA-90C7-D95D73C0A368}" srcOrd="1" destOrd="0" presId="urn:microsoft.com/office/officeart/2018/2/layout/IconLabelList"/>
    <dgm:cxn modelId="{3DE457AA-B7DB-46E2-A7F6-39DC0F43C226}" type="presParOf" srcId="{CB30DE17-B718-4E18-902F-F7F554E9A951}" destId="{D67611EF-86D3-44A3-B984-C80767A9F177}" srcOrd="2" destOrd="0" presId="urn:microsoft.com/office/officeart/2018/2/layout/IconLabelList"/>
    <dgm:cxn modelId="{853C7655-1799-4783-BB1D-92589F180EE4}" type="presParOf" srcId="{CDBCCC7D-7EB1-439D-A6D3-5589F8F18AD2}" destId="{26421E67-A2A5-4AE3-8AD0-81592B16E0C0}" srcOrd="1" destOrd="0" presId="urn:microsoft.com/office/officeart/2018/2/layout/IconLabelList"/>
    <dgm:cxn modelId="{EB011E53-7AC1-4B6E-9930-A3AF5A7AD852}" type="presParOf" srcId="{CDBCCC7D-7EB1-439D-A6D3-5589F8F18AD2}" destId="{2A57BFE3-5413-4A8D-8211-850D56A343F2}" srcOrd="2" destOrd="0" presId="urn:microsoft.com/office/officeart/2018/2/layout/IconLabelList"/>
    <dgm:cxn modelId="{0188BB11-F013-47EE-8685-6BE4F6BA4317}" type="presParOf" srcId="{2A57BFE3-5413-4A8D-8211-850D56A343F2}" destId="{141737AE-B8E6-4466-A3FE-3EA9B418C024}" srcOrd="0" destOrd="0" presId="urn:microsoft.com/office/officeart/2018/2/layout/IconLabelList"/>
    <dgm:cxn modelId="{B1F1006F-BC04-402B-9E11-BB88BF4842C5}" type="presParOf" srcId="{2A57BFE3-5413-4A8D-8211-850D56A343F2}" destId="{EE49E9DE-0837-4061-A50A-D3D25F0A3253}" srcOrd="1" destOrd="0" presId="urn:microsoft.com/office/officeart/2018/2/layout/IconLabelList"/>
    <dgm:cxn modelId="{B78613C4-E6CC-4F5E-B8C4-07C1F7D6DA74}" type="presParOf" srcId="{2A57BFE3-5413-4A8D-8211-850D56A343F2}" destId="{27205C8B-5574-4E96-8D43-E9742CC3A1D7}" srcOrd="2" destOrd="0" presId="urn:microsoft.com/office/officeart/2018/2/layout/IconLabelList"/>
    <dgm:cxn modelId="{1662199A-3767-4C71-A5D6-B33F3B704C5E}" type="presParOf" srcId="{CDBCCC7D-7EB1-439D-A6D3-5589F8F18AD2}" destId="{E23B68D4-705F-4215-B232-680A2D622A31}" srcOrd="3" destOrd="0" presId="urn:microsoft.com/office/officeart/2018/2/layout/IconLabelList"/>
    <dgm:cxn modelId="{8E39930A-2AB8-409E-B755-F220201F4BC1}" type="presParOf" srcId="{CDBCCC7D-7EB1-439D-A6D3-5589F8F18AD2}" destId="{1BF0363B-5FFD-4610-8CB8-699B0BA100D8}" srcOrd="4" destOrd="0" presId="urn:microsoft.com/office/officeart/2018/2/layout/IconLabelList"/>
    <dgm:cxn modelId="{00534BEF-D14F-461C-BE6B-2B17508D1A70}" type="presParOf" srcId="{1BF0363B-5FFD-4610-8CB8-699B0BA100D8}" destId="{0D048E2F-1F50-4CCA-B925-BA67CACAE51E}" srcOrd="0" destOrd="0" presId="urn:microsoft.com/office/officeart/2018/2/layout/IconLabelList"/>
    <dgm:cxn modelId="{BBFCB078-139F-42FE-9EDF-A30CCF35A158}" type="presParOf" srcId="{1BF0363B-5FFD-4610-8CB8-699B0BA100D8}" destId="{CA4B2150-D43D-4D3B-9CA5-1B532D0D2B0B}" srcOrd="1" destOrd="0" presId="urn:microsoft.com/office/officeart/2018/2/layout/IconLabelList"/>
    <dgm:cxn modelId="{F5000882-DCE2-4E61-B8D1-F0614E1572FA}" type="presParOf" srcId="{1BF0363B-5FFD-4610-8CB8-699B0BA100D8}" destId="{594B185A-29F7-4A61-A832-E35BBCAA622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F8B7CF3-0AFB-4511-9D4F-878F46E6F3DB}" type="doc">
      <dgm:prSet loTypeId="urn:microsoft.com/office/officeart/2018/2/layout/IconVerticalSolidList" loCatId="icon" qsTypeId="urn:microsoft.com/office/officeart/2005/8/quickstyle/simple1" qsCatId="simple" csTypeId="urn:microsoft.com/office/officeart/2018/5/colors/Iconchunking_neutralbg_accent1_2" csCatId="accent1" phldr="1"/>
      <dgm:spPr/>
      <dgm:t>
        <a:bodyPr/>
        <a:lstStyle/>
        <a:p>
          <a:endParaRPr lang="en-US"/>
        </a:p>
      </dgm:t>
    </dgm:pt>
    <dgm:pt modelId="{42BEFFFC-7FE3-479E-9E72-3B6F02132CCC}">
      <dgm:prSet custT="1"/>
      <dgm:spPr>
        <a:xfrm>
          <a:off x="1452806" y="681330"/>
          <a:ext cx="6743064" cy="1257841"/>
        </a:xfrm>
        <a:prstGeom prst="rect">
          <a:avLst/>
        </a:prstGeom>
        <a:noFill/>
        <a:ln>
          <a:noFill/>
        </a:ln>
        <a:effectLst/>
      </dgm:spPr>
      <dgm:t>
        <a:bodyPr/>
        <a:lstStyle/>
        <a:p>
          <a:pPr>
            <a:lnSpc>
              <a:spcPct val="100000"/>
            </a:lnSpc>
            <a:buNone/>
          </a:pPr>
          <a:r>
            <a:rPr lang="en-US" sz="1800">
              <a:solidFill>
                <a:sysClr val="windowText" lastClr="000000">
                  <a:hueOff val="0"/>
                  <a:satOff val="0"/>
                  <a:lumOff val="0"/>
                  <a:alphaOff val="0"/>
                </a:sysClr>
              </a:solidFill>
              <a:latin typeface="Century Gothic" panose="020B0502020202020204" pitchFamily="34" charset="0"/>
              <a:ea typeface="+mn-ea"/>
              <a:cs typeface="+mn-cs"/>
            </a:rPr>
            <a:t>Are you building your foundation of Control?</a:t>
          </a:r>
        </a:p>
      </dgm:t>
    </dgm:pt>
    <dgm:pt modelId="{894968D9-3C6E-42C2-91FB-311F349250C9}" type="parTrans" cxnId="{CA21B09D-8EEB-4FAA-8E50-AE5441C79D7B}">
      <dgm:prSet/>
      <dgm:spPr/>
      <dgm:t>
        <a:bodyPr/>
        <a:lstStyle/>
        <a:p>
          <a:endParaRPr lang="en-US" sz="1800">
            <a:latin typeface="Century Gothic" panose="020B0502020202020204" pitchFamily="34" charset="0"/>
          </a:endParaRPr>
        </a:p>
      </dgm:t>
    </dgm:pt>
    <dgm:pt modelId="{09D15AB6-9856-458C-881D-60D5A8A01861}" type="sibTrans" cxnId="{CA21B09D-8EEB-4FAA-8E50-AE5441C79D7B}">
      <dgm:prSet/>
      <dgm:spPr/>
      <dgm:t>
        <a:bodyPr/>
        <a:lstStyle/>
        <a:p>
          <a:endParaRPr lang="en-US" sz="1800">
            <a:latin typeface="Century Gothic" panose="020B0502020202020204" pitchFamily="34" charset="0"/>
          </a:endParaRPr>
        </a:p>
      </dgm:t>
    </dgm:pt>
    <dgm:pt modelId="{B88782E8-7858-4B09-AB18-621B9A75B21C}">
      <dgm:prSet custT="1"/>
      <dgm:spPr>
        <a:xfrm>
          <a:off x="1452806" y="2253632"/>
          <a:ext cx="6743064" cy="1257841"/>
        </a:xfrm>
        <a:prstGeom prst="rect">
          <a:avLst/>
        </a:prstGeom>
        <a:noFill/>
        <a:ln>
          <a:noFill/>
        </a:ln>
        <a:effectLst/>
      </dgm:spPr>
      <dgm:t>
        <a:bodyPr/>
        <a:lstStyle/>
        <a:p>
          <a:pPr>
            <a:lnSpc>
              <a:spcPct val="100000"/>
            </a:lnSpc>
            <a:buNone/>
          </a:pPr>
          <a:r>
            <a:rPr lang="en-US" sz="1800">
              <a:solidFill>
                <a:sysClr val="windowText" lastClr="000000">
                  <a:hueOff val="0"/>
                  <a:satOff val="0"/>
                  <a:lumOff val="0"/>
                  <a:alphaOff val="0"/>
                </a:sysClr>
              </a:solidFill>
              <a:latin typeface="Century Gothic" panose="020B0502020202020204" pitchFamily="34" charset="0"/>
              <a:ea typeface="+mn-ea"/>
              <a:cs typeface="+mn-cs"/>
            </a:rPr>
            <a:t>Or making the shift to enabling Value?</a:t>
          </a:r>
        </a:p>
      </dgm:t>
    </dgm:pt>
    <dgm:pt modelId="{FE8233B9-D709-45A6-88A8-187CDC129688}" type="parTrans" cxnId="{03F201E3-7A5A-4EF5-9A56-78297CE4BC7A}">
      <dgm:prSet/>
      <dgm:spPr/>
      <dgm:t>
        <a:bodyPr/>
        <a:lstStyle/>
        <a:p>
          <a:endParaRPr lang="en-US" sz="1800">
            <a:latin typeface="Century Gothic" panose="020B0502020202020204" pitchFamily="34" charset="0"/>
          </a:endParaRPr>
        </a:p>
      </dgm:t>
    </dgm:pt>
    <dgm:pt modelId="{F31317CF-8555-4019-AD58-144BFCF52D57}" type="sibTrans" cxnId="{03F201E3-7A5A-4EF5-9A56-78297CE4BC7A}">
      <dgm:prSet/>
      <dgm:spPr/>
      <dgm:t>
        <a:bodyPr/>
        <a:lstStyle/>
        <a:p>
          <a:endParaRPr lang="en-US" sz="1800">
            <a:latin typeface="Century Gothic" panose="020B0502020202020204" pitchFamily="34" charset="0"/>
          </a:endParaRPr>
        </a:p>
      </dgm:t>
    </dgm:pt>
    <dgm:pt modelId="{7A46DC6C-0AA0-4C43-87C4-CBCAF3A136B0}" type="pres">
      <dgm:prSet presAssocID="{6F8B7CF3-0AFB-4511-9D4F-878F46E6F3DB}" presName="root" presStyleCnt="0">
        <dgm:presLayoutVars>
          <dgm:dir/>
          <dgm:resizeHandles val="exact"/>
        </dgm:presLayoutVars>
      </dgm:prSet>
      <dgm:spPr/>
    </dgm:pt>
    <dgm:pt modelId="{CA70E49A-BD6F-4698-82E6-FD46BC737CE3}" type="pres">
      <dgm:prSet presAssocID="{42BEFFFC-7FE3-479E-9E72-3B6F02132CCC}" presName="compNode" presStyleCnt="0"/>
      <dgm:spPr/>
    </dgm:pt>
    <dgm:pt modelId="{CF408B12-965D-46CA-9B13-B69C1916FE6B}" type="pres">
      <dgm:prSet presAssocID="{42BEFFFC-7FE3-479E-9E72-3B6F02132CCC}" presName="bgRect" presStyleLbl="bgShp" presStyleIdx="0" presStyleCnt="2"/>
      <dgm:spPr>
        <a:xfrm>
          <a:off x="0" y="681330"/>
          <a:ext cx="8195871" cy="1257841"/>
        </a:xfrm>
        <a:prstGeom prst="roundRect">
          <a:avLst>
            <a:gd name="adj" fmla="val 10000"/>
          </a:avLst>
        </a:prstGeom>
        <a:solidFill>
          <a:schemeClr val="tx2">
            <a:lumMod val="40000"/>
            <a:lumOff val="60000"/>
          </a:schemeClr>
        </a:solidFill>
        <a:ln>
          <a:noFill/>
        </a:ln>
        <a:effectLst/>
      </dgm:spPr>
    </dgm:pt>
    <dgm:pt modelId="{CFE8937C-C557-4DFA-8BBA-EB5469AD1062}" type="pres">
      <dgm:prSet presAssocID="{42BEFFFC-7FE3-479E-9E72-3B6F02132CCC}" presName="iconRect" presStyleLbl="node1" presStyleIdx="0" presStyleCnt="2"/>
      <dgm:spPr>
        <a:xfrm>
          <a:off x="380497" y="964345"/>
          <a:ext cx="691812" cy="691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alpha val="0"/>
              <a:hueOff val="0"/>
              <a:satOff val="0"/>
              <a:lumOff val="0"/>
              <a:alphaOff val="0"/>
            </a:sysClr>
          </a:solidFill>
          <a:prstDash val="solid"/>
        </a:ln>
        <a:effectLst/>
      </dgm:spPr>
      <dgm:extLst>
        <a:ext uri="{E40237B7-FDA0-4F09-8148-C483321AD2D9}">
          <dgm14:cNvPr xmlns:dgm14="http://schemas.microsoft.com/office/drawing/2010/diagram" id="0" name="" descr="Schoolhouse"/>
        </a:ext>
      </dgm:extLst>
    </dgm:pt>
    <dgm:pt modelId="{F6AA35C3-5129-4F4B-92C7-05D56BA1E968}" type="pres">
      <dgm:prSet presAssocID="{42BEFFFC-7FE3-479E-9E72-3B6F02132CCC}" presName="spaceRect" presStyleCnt="0"/>
      <dgm:spPr/>
    </dgm:pt>
    <dgm:pt modelId="{F5B35509-F785-4FAC-B92A-19D0BDC2E69B}" type="pres">
      <dgm:prSet presAssocID="{42BEFFFC-7FE3-479E-9E72-3B6F02132CCC}" presName="parTx" presStyleLbl="revTx" presStyleIdx="0" presStyleCnt="2">
        <dgm:presLayoutVars>
          <dgm:chMax val="0"/>
          <dgm:chPref val="0"/>
        </dgm:presLayoutVars>
      </dgm:prSet>
      <dgm:spPr/>
    </dgm:pt>
    <dgm:pt modelId="{BC480F9A-D673-44AD-B9F8-0CA200926BF7}" type="pres">
      <dgm:prSet presAssocID="{09D15AB6-9856-458C-881D-60D5A8A01861}" presName="sibTrans" presStyleCnt="0"/>
      <dgm:spPr/>
    </dgm:pt>
    <dgm:pt modelId="{E9743A54-FA7F-467E-AFDA-44966ECA0B01}" type="pres">
      <dgm:prSet presAssocID="{B88782E8-7858-4B09-AB18-621B9A75B21C}" presName="compNode" presStyleCnt="0"/>
      <dgm:spPr/>
    </dgm:pt>
    <dgm:pt modelId="{17CABCAB-32F4-46E5-B5E7-FDD471D90C5F}" type="pres">
      <dgm:prSet presAssocID="{B88782E8-7858-4B09-AB18-621B9A75B21C}" presName="bgRect" presStyleLbl="bgShp" presStyleIdx="1" presStyleCnt="2"/>
      <dgm:spPr>
        <a:xfrm>
          <a:off x="0" y="2253632"/>
          <a:ext cx="8195871" cy="1257841"/>
        </a:xfrm>
        <a:prstGeom prst="roundRect">
          <a:avLst>
            <a:gd name="adj" fmla="val 10000"/>
          </a:avLst>
        </a:prstGeom>
        <a:solidFill>
          <a:schemeClr val="accent5">
            <a:lumMod val="20000"/>
            <a:lumOff val="80000"/>
          </a:schemeClr>
        </a:solidFill>
        <a:ln>
          <a:noFill/>
        </a:ln>
        <a:effectLst/>
      </dgm:spPr>
    </dgm:pt>
    <dgm:pt modelId="{FD43FB21-71C4-4D49-A3F1-9A60E0F68A67}" type="pres">
      <dgm:prSet presAssocID="{B88782E8-7858-4B09-AB18-621B9A75B21C}" presName="iconRect" presStyleLbl="node1" presStyleIdx="1" presStyleCnt="2"/>
      <dgm:spPr>
        <a:xfrm>
          <a:off x="380497" y="2536647"/>
          <a:ext cx="691812" cy="691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ysClr val="window" lastClr="FFFFFF">
              <a:alpha val="0"/>
              <a:hueOff val="0"/>
              <a:satOff val="0"/>
              <a:lumOff val="0"/>
              <a:alphaOff val="0"/>
            </a:sysClr>
          </a:solidFill>
          <a:prstDash val="solid"/>
        </a:ln>
        <a:effectLst/>
      </dgm:spPr>
      <dgm:extLst>
        <a:ext uri="{E40237B7-FDA0-4F09-8148-C483321AD2D9}">
          <dgm14:cNvPr xmlns:dgm14="http://schemas.microsoft.com/office/drawing/2010/diagram" id="0" name="" descr="Minimize"/>
        </a:ext>
      </dgm:extLst>
    </dgm:pt>
    <dgm:pt modelId="{480356B2-C526-4375-B3D5-ADE68286A3E4}" type="pres">
      <dgm:prSet presAssocID="{B88782E8-7858-4B09-AB18-621B9A75B21C}" presName="spaceRect" presStyleCnt="0"/>
      <dgm:spPr/>
    </dgm:pt>
    <dgm:pt modelId="{D1A165E2-4730-478B-A0B9-C98A6B8114C6}" type="pres">
      <dgm:prSet presAssocID="{B88782E8-7858-4B09-AB18-621B9A75B21C}" presName="parTx" presStyleLbl="revTx" presStyleIdx="1" presStyleCnt="2">
        <dgm:presLayoutVars>
          <dgm:chMax val="0"/>
          <dgm:chPref val="0"/>
        </dgm:presLayoutVars>
      </dgm:prSet>
      <dgm:spPr/>
    </dgm:pt>
  </dgm:ptLst>
  <dgm:cxnLst>
    <dgm:cxn modelId="{8AC95C57-D441-4B48-A3E2-84F9747D6BF8}" type="presOf" srcId="{B88782E8-7858-4B09-AB18-621B9A75B21C}" destId="{D1A165E2-4730-478B-A0B9-C98A6B8114C6}" srcOrd="0" destOrd="0" presId="urn:microsoft.com/office/officeart/2018/2/layout/IconVerticalSolidList"/>
    <dgm:cxn modelId="{CA21B09D-8EEB-4FAA-8E50-AE5441C79D7B}" srcId="{6F8B7CF3-0AFB-4511-9D4F-878F46E6F3DB}" destId="{42BEFFFC-7FE3-479E-9E72-3B6F02132CCC}" srcOrd="0" destOrd="0" parTransId="{894968D9-3C6E-42C2-91FB-311F349250C9}" sibTransId="{09D15AB6-9856-458C-881D-60D5A8A01861}"/>
    <dgm:cxn modelId="{97C072D9-2390-4477-860C-69E7BF0F3F8B}" type="presOf" srcId="{42BEFFFC-7FE3-479E-9E72-3B6F02132CCC}" destId="{F5B35509-F785-4FAC-B92A-19D0BDC2E69B}" srcOrd="0" destOrd="0" presId="urn:microsoft.com/office/officeart/2018/2/layout/IconVerticalSolidList"/>
    <dgm:cxn modelId="{03F201E3-7A5A-4EF5-9A56-78297CE4BC7A}" srcId="{6F8B7CF3-0AFB-4511-9D4F-878F46E6F3DB}" destId="{B88782E8-7858-4B09-AB18-621B9A75B21C}" srcOrd="1" destOrd="0" parTransId="{FE8233B9-D709-45A6-88A8-187CDC129688}" sibTransId="{F31317CF-8555-4019-AD58-144BFCF52D57}"/>
    <dgm:cxn modelId="{8C1590EB-4521-4106-B862-447F78D00EA0}" type="presOf" srcId="{6F8B7CF3-0AFB-4511-9D4F-878F46E6F3DB}" destId="{7A46DC6C-0AA0-4C43-87C4-CBCAF3A136B0}" srcOrd="0" destOrd="0" presId="urn:microsoft.com/office/officeart/2018/2/layout/IconVerticalSolidList"/>
    <dgm:cxn modelId="{529E7F75-B298-4061-8E4B-9B0EF6A427B2}" type="presParOf" srcId="{7A46DC6C-0AA0-4C43-87C4-CBCAF3A136B0}" destId="{CA70E49A-BD6F-4698-82E6-FD46BC737CE3}" srcOrd="0" destOrd="0" presId="urn:microsoft.com/office/officeart/2018/2/layout/IconVerticalSolidList"/>
    <dgm:cxn modelId="{CF47C6EB-E0B8-46A8-BB85-5F688DE0C1D8}" type="presParOf" srcId="{CA70E49A-BD6F-4698-82E6-FD46BC737CE3}" destId="{CF408B12-965D-46CA-9B13-B69C1916FE6B}" srcOrd="0" destOrd="0" presId="urn:microsoft.com/office/officeart/2018/2/layout/IconVerticalSolidList"/>
    <dgm:cxn modelId="{B017B4F0-F1B2-4A0A-A806-3FF4092685A0}" type="presParOf" srcId="{CA70E49A-BD6F-4698-82E6-FD46BC737CE3}" destId="{CFE8937C-C557-4DFA-8BBA-EB5469AD1062}" srcOrd="1" destOrd="0" presId="urn:microsoft.com/office/officeart/2018/2/layout/IconVerticalSolidList"/>
    <dgm:cxn modelId="{A163E58E-B718-4A93-A9D6-FC5C72731F6E}" type="presParOf" srcId="{CA70E49A-BD6F-4698-82E6-FD46BC737CE3}" destId="{F6AA35C3-5129-4F4B-92C7-05D56BA1E968}" srcOrd="2" destOrd="0" presId="urn:microsoft.com/office/officeart/2018/2/layout/IconVerticalSolidList"/>
    <dgm:cxn modelId="{0EAF58D4-B78A-4730-B20C-AA97CDA2E348}" type="presParOf" srcId="{CA70E49A-BD6F-4698-82E6-FD46BC737CE3}" destId="{F5B35509-F785-4FAC-B92A-19D0BDC2E69B}" srcOrd="3" destOrd="0" presId="urn:microsoft.com/office/officeart/2018/2/layout/IconVerticalSolidList"/>
    <dgm:cxn modelId="{E7519220-F656-4542-B1EF-2DCC71E52867}" type="presParOf" srcId="{7A46DC6C-0AA0-4C43-87C4-CBCAF3A136B0}" destId="{BC480F9A-D673-44AD-B9F8-0CA200926BF7}" srcOrd="1" destOrd="0" presId="urn:microsoft.com/office/officeart/2018/2/layout/IconVerticalSolidList"/>
    <dgm:cxn modelId="{6185A359-1A49-4994-8240-DBD066B8648E}" type="presParOf" srcId="{7A46DC6C-0AA0-4C43-87C4-CBCAF3A136B0}" destId="{E9743A54-FA7F-467E-AFDA-44966ECA0B01}" srcOrd="2" destOrd="0" presId="urn:microsoft.com/office/officeart/2018/2/layout/IconVerticalSolidList"/>
    <dgm:cxn modelId="{ED6FBC09-C6EB-44F6-80F6-E367A050D265}" type="presParOf" srcId="{E9743A54-FA7F-467E-AFDA-44966ECA0B01}" destId="{17CABCAB-32F4-46E5-B5E7-FDD471D90C5F}" srcOrd="0" destOrd="0" presId="urn:microsoft.com/office/officeart/2018/2/layout/IconVerticalSolidList"/>
    <dgm:cxn modelId="{6B2662FD-AC36-4212-B234-5E27313C02EC}" type="presParOf" srcId="{E9743A54-FA7F-467E-AFDA-44966ECA0B01}" destId="{FD43FB21-71C4-4D49-A3F1-9A60E0F68A67}" srcOrd="1" destOrd="0" presId="urn:microsoft.com/office/officeart/2018/2/layout/IconVerticalSolidList"/>
    <dgm:cxn modelId="{E4842867-80F6-4364-8C47-C676856E1FA4}" type="presParOf" srcId="{E9743A54-FA7F-467E-AFDA-44966ECA0B01}" destId="{480356B2-C526-4375-B3D5-ADE68286A3E4}" srcOrd="2" destOrd="0" presId="urn:microsoft.com/office/officeart/2018/2/layout/IconVerticalSolidList"/>
    <dgm:cxn modelId="{BA3B18A2-30EE-408C-8E4D-827FE39515A4}" type="presParOf" srcId="{E9743A54-FA7F-467E-AFDA-44966ECA0B01}" destId="{D1A165E2-4730-478B-A0B9-C98A6B8114C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1C88A7-E9E8-4CAB-8862-354585818CDF}" type="doc">
      <dgm:prSet loTypeId="urn:microsoft.com/office/officeart/2016/7/layout/LinearArrowProcessNumbered" loCatId="process" qsTypeId="urn:microsoft.com/office/officeart/2005/8/quickstyle/simple2" qsCatId="simple" csTypeId="urn:microsoft.com/office/officeart/2005/8/colors/colorful4" csCatId="colorful"/>
      <dgm:spPr/>
      <dgm:t>
        <a:bodyPr/>
        <a:lstStyle/>
        <a:p>
          <a:endParaRPr lang="en-US"/>
        </a:p>
      </dgm:t>
    </dgm:pt>
    <dgm:pt modelId="{C2D99000-7854-418D-9D88-AF66196FEA89}">
      <dgm:prSet custT="1"/>
      <dgm:spPr/>
      <dgm:t>
        <a:bodyPr/>
        <a:lstStyle/>
        <a:p>
          <a:r>
            <a:rPr lang="en-US" sz="1400">
              <a:latin typeface="Century Gothic" panose="020B0502020202020204" pitchFamily="34" charset="0"/>
            </a:rPr>
            <a:t>Stage 1: Cost Control </a:t>
          </a:r>
        </a:p>
      </dgm:t>
    </dgm:pt>
    <dgm:pt modelId="{F6E50BA0-6D9B-4EE6-B760-455673E40289}" type="parTrans" cxnId="{69C4D91D-C56E-4C97-8DA8-EBF28412B153}">
      <dgm:prSet/>
      <dgm:spPr/>
      <dgm:t>
        <a:bodyPr/>
        <a:lstStyle/>
        <a:p>
          <a:endParaRPr lang="en-US" sz="1400">
            <a:latin typeface="Century Gothic" panose="020B0502020202020204" pitchFamily="34" charset="0"/>
          </a:endParaRPr>
        </a:p>
      </dgm:t>
    </dgm:pt>
    <dgm:pt modelId="{B500DAC5-5B11-40CE-993F-43CA594F7D61}" type="sibTrans" cxnId="{69C4D91D-C56E-4C97-8DA8-EBF28412B153}">
      <dgm:prSet phldrT="1" phldr="0" custT="1"/>
      <dgm:spPr/>
      <dgm:t>
        <a:bodyPr/>
        <a:lstStyle/>
        <a:p>
          <a:r>
            <a:rPr lang="en-US" sz="1400">
              <a:latin typeface="Century Gothic" panose="020B0502020202020204" pitchFamily="34" charset="0"/>
            </a:rPr>
            <a:t>1</a:t>
          </a:r>
        </a:p>
      </dgm:t>
    </dgm:pt>
    <dgm:pt modelId="{109DFE6B-4657-4610-83D9-CE342D7EC7AC}">
      <dgm:prSet custT="1"/>
      <dgm:spPr/>
      <dgm:t>
        <a:bodyPr/>
        <a:lstStyle/>
        <a:p>
          <a:r>
            <a:rPr lang="en-US" sz="1400">
              <a:latin typeface="Century Gothic" panose="020B0502020202020204" pitchFamily="34" charset="0"/>
            </a:rPr>
            <a:t>Stage 2: Value Enablement</a:t>
          </a:r>
        </a:p>
      </dgm:t>
    </dgm:pt>
    <dgm:pt modelId="{244B9159-58E5-452A-92A6-11B8B66386A1}" type="parTrans" cxnId="{DD942EC7-9537-4FAD-939C-47226346CBC8}">
      <dgm:prSet/>
      <dgm:spPr/>
      <dgm:t>
        <a:bodyPr/>
        <a:lstStyle/>
        <a:p>
          <a:endParaRPr lang="en-US" sz="1400">
            <a:latin typeface="Century Gothic" panose="020B0502020202020204" pitchFamily="34" charset="0"/>
          </a:endParaRPr>
        </a:p>
      </dgm:t>
    </dgm:pt>
    <dgm:pt modelId="{0EDA0D62-9DDA-4CB7-B486-1462ADF8E4B7}" type="sibTrans" cxnId="{DD942EC7-9537-4FAD-939C-47226346CBC8}">
      <dgm:prSet phldrT="2" phldr="0" custT="1"/>
      <dgm:spPr/>
      <dgm:t>
        <a:bodyPr/>
        <a:lstStyle/>
        <a:p>
          <a:r>
            <a:rPr lang="en-US" sz="1400">
              <a:latin typeface="Century Gothic" panose="020B0502020202020204" pitchFamily="34" charset="0"/>
            </a:rPr>
            <a:t>2</a:t>
          </a:r>
        </a:p>
      </dgm:t>
    </dgm:pt>
    <dgm:pt modelId="{E53D7AD1-787D-4FFC-89DB-15178ADACE46}">
      <dgm:prSet custT="1"/>
      <dgm:spPr/>
      <dgm:t>
        <a:bodyPr/>
        <a:lstStyle/>
        <a:p>
          <a:r>
            <a:rPr lang="en-US" sz="1400">
              <a:latin typeface="Century Gothic" panose="020B0502020202020204" pitchFamily="34" charset="0"/>
            </a:rPr>
            <a:t>Stage 3: Foundation: Predictability &amp; Efficiency</a:t>
          </a:r>
        </a:p>
      </dgm:t>
    </dgm:pt>
    <dgm:pt modelId="{A0DCD045-ACD4-43F4-A9B0-B97E5262D7BE}" type="parTrans" cxnId="{B45E8A00-EBBF-422A-8518-115FF84EF25E}">
      <dgm:prSet/>
      <dgm:spPr/>
      <dgm:t>
        <a:bodyPr/>
        <a:lstStyle/>
        <a:p>
          <a:endParaRPr lang="en-US" sz="1400">
            <a:latin typeface="Century Gothic" panose="020B0502020202020204" pitchFamily="34" charset="0"/>
          </a:endParaRPr>
        </a:p>
      </dgm:t>
    </dgm:pt>
    <dgm:pt modelId="{C027B0DB-2356-4FFB-9EA0-CE9F5725D530}" type="sibTrans" cxnId="{B45E8A00-EBBF-422A-8518-115FF84EF25E}">
      <dgm:prSet phldrT="3" phldr="0" custT="1"/>
      <dgm:spPr/>
      <dgm:t>
        <a:bodyPr/>
        <a:lstStyle/>
        <a:p>
          <a:r>
            <a:rPr lang="en-US" sz="1400">
              <a:latin typeface="Century Gothic" panose="020B0502020202020204" pitchFamily="34" charset="0"/>
            </a:rPr>
            <a:t>3</a:t>
          </a:r>
        </a:p>
      </dgm:t>
    </dgm:pt>
    <dgm:pt modelId="{46EA7511-47AC-4DB6-AB6D-3342D420566B}">
      <dgm:prSet custT="1"/>
      <dgm:spPr/>
      <dgm:t>
        <a:bodyPr/>
        <a:lstStyle/>
        <a:p>
          <a:r>
            <a:rPr lang="en-US" sz="1400">
              <a:latin typeface="Century Gothic" panose="020B0502020202020204" pitchFamily="34" charset="0"/>
            </a:rPr>
            <a:t>Stage 4: Maturity: Investment &amp; Innovation</a:t>
          </a:r>
        </a:p>
      </dgm:t>
    </dgm:pt>
    <dgm:pt modelId="{25237070-9896-4BE3-BBAB-C031C9101251}" type="parTrans" cxnId="{F08E43CD-17A4-4051-82F5-B60EA9FB438D}">
      <dgm:prSet/>
      <dgm:spPr/>
      <dgm:t>
        <a:bodyPr/>
        <a:lstStyle/>
        <a:p>
          <a:endParaRPr lang="en-US" sz="1400">
            <a:latin typeface="Century Gothic" panose="020B0502020202020204" pitchFamily="34" charset="0"/>
          </a:endParaRPr>
        </a:p>
      </dgm:t>
    </dgm:pt>
    <dgm:pt modelId="{29EC491E-2E72-4A70-BD48-18E3ACE0DCA0}" type="sibTrans" cxnId="{F08E43CD-17A4-4051-82F5-B60EA9FB438D}">
      <dgm:prSet phldrT="4" phldr="0" custT="1"/>
      <dgm:spPr/>
      <dgm:t>
        <a:bodyPr/>
        <a:lstStyle/>
        <a:p>
          <a:r>
            <a:rPr lang="en-US" sz="1400">
              <a:latin typeface="Century Gothic" panose="020B0502020202020204" pitchFamily="34" charset="0"/>
            </a:rPr>
            <a:t>4</a:t>
          </a:r>
        </a:p>
      </dgm:t>
    </dgm:pt>
    <dgm:pt modelId="{7A645B59-F83D-43C4-802A-A21705ED7926}" type="pres">
      <dgm:prSet presAssocID="{BB1C88A7-E9E8-4CAB-8862-354585818CDF}" presName="linearFlow" presStyleCnt="0">
        <dgm:presLayoutVars>
          <dgm:dir/>
          <dgm:animLvl val="lvl"/>
          <dgm:resizeHandles val="exact"/>
        </dgm:presLayoutVars>
      </dgm:prSet>
      <dgm:spPr/>
    </dgm:pt>
    <dgm:pt modelId="{8A5CC952-8215-498D-9FE4-1E23C7886F0F}" type="pres">
      <dgm:prSet presAssocID="{C2D99000-7854-418D-9D88-AF66196FEA89}" presName="compositeNode" presStyleCnt="0"/>
      <dgm:spPr/>
    </dgm:pt>
    <dgm:pt modelId="{9ECC56EE-CB08-4DDB-9E43-CF2A3863D657}" type="pres">
      <dgm:prSet presAssocID="{C2D99000-7854-418D-9D88-AF66196FEA89}" presName="parTx" presStyleLbl="node1" presStyleIdx="0" presStyleCnt="0">
        <dgm:presLayoutVars>
          <dgm:chMax val="0"/>
          <dgm:chPref val="0"/>
          <dgm:bulletEnabled val="1"/>
        </dgm:presLayoutVars>
      </dgm:prSet>
      <dgm:spPr/>
    </dgm:pt>
    <dgm:pt modelId="{19247096-71FC-45D9-9610-AD9347876711}" type="pres">
      <dgm:prSet presAssocID="{C2D99000-7854-418D-9D88-AF66196FEA89}" presName="parSh" presStyleCnt="0"/>
      <dgm:spPr/>
    </dgm:pt>
    <dgm:pt modelId="{217F5798-C1FF-4F83-A65C-BB6D2721EAC3}" type="pres">
      <dgm:prSet presAssocID="{C2D99000-7854-418D-9D88-AF66196FEA89}" presName="lineNode" presStyleLbl="alignAccFollowNode1" presStyleIdx="0" presStyleCnt="12"/>
      <dgm:spPr/>
    </dgm:pt>
    <dgm:pt modelId="{F1F7FFB8-501A-4BE3-80B5-4A5414270BCC}" type="pres">
      <dgm:prSet presAssocID="{C2D99000-7854-418D-9D88-AF66196FEA89}" presName="lineArrowNode" presStyleLbl="alignAccFollowNode1" presStyleIdx="1" presStyleCnt="12"/>
      <dgm:spPr/>
    </dgm:pt>
    <dgm:pt modelId="{D17EA724-E4C4-42C5-84F3-D1928C5D0298}" type="pres">
      <dgm:prSet presAssocID="{B500DAC5-5B11-40CE-993F-43CA594F7D61}" presName="sibTransNodeCircle" presStyleLbl="alignNode1" presStyleIdx="0" presStyleCnt="4">
        <dgm:presLayoutVars>
          <dgm:chMax val="0"/>
          <dgm:bulletEnabled/>
        </dgm:presLayoutVars>
      </dgm:prSet>
      <dgm:spPr/>
    </dgm:pt>
    <dgm:pt modelId="{8F4E14BF-5A10-4131-BE3E-F0F8CEDF6065}" type="pres">
      <dgm:prSet presAssocID="{B500DAC5-5B11-40CE-993F-43CA594F7D61}" presName="spacerBetweenCircleAndCallout" presStyleCnt="0">
        <dgm:presLayoutVars/>
      </dgm:prSet>
      <dgm:spPr/>
    </dgm:pt>
    <dgm:pt modelId="{56F8CE76-B6FA-4C12-9C7C-CBA6559D839A}" type="pres">
      <dgm:prSet presAssocID="{C2D99000-7854-418D-9D88-AF66196FEA89}" presName="nodeText" presStyleLbl="alignAccFollowNode1" presStyleIdx="2" presStyleCnt="12">
        <dgm:presLayoutVars>
          <dgm:bulletEnabled val="1"/>
        </dgm:presLayoutVars>
      </dgm:prSet>
      <dgm:spPr/>
    </dgm:pt>
    <dgm:pt modelId="{9ED31386-A964-4F71-B0EB-47ED7E9464FE}" type="pres">
      <dgm:prSet presAssocID="{B500DAC5-5B11-40CE-993F-43CA594F7D61}" presName="sibTransComposite" presStyleCnt="0"/>
      <dgm:spPr/>
    </dgm:pt>
    <dgm:pt modelId="{D8841D1D-41DF-4D09-AE68-71D7DEE64B1B}" type="pres">
      <dgm:prSet presAssocID="{109DFE6B-4657-4610-83D9-CE342D7EC7AC}" presName="compositeNode" presStyleCnt="0"/>
      <dgm:spPr/>
    </dgm:pt>
    <dgm:pt modelId="{F842BA52-E3C8-41C7-AD36-56228ACD0939}" type="pres">
      <dgm:prSet presAssocID="{109DFE6B-4657-4610-83D9-CE342D7EC7AC}" presName="parTx" presStyleLbl="node1" presStyleIdx="0" presStyleCnt="0">
        <dgm:presLayoutVars>
          <dgm:chMax val="0"/>
          <dgm:chPref val="0"/>
          <dgm:bulletEnabled val="1"/>
        </dgm:presLayoutVars>
      </dgm:prSet>
      <dgm:spPr/>
    </dgm:pt>
    <dgm:pt modelId="{DF5A98F0-6346-4CB9-8603-5EDD4D5876CB}" type="pres">
      <dgm:prSet presAssocID="{109DFE6B-4657-4610-83D9-CE342D7EC7AC}" presName="parSh" presStyleCnt="0"/>
      <dgm:spPr/>
    </dgm:pt>
    <dgm:pt modelId="{1111EECE-1B71-479B-8D4F-B004F628FFEF}" type="pres">
      <dgm:prSet presAssocID="{109DFE6B-4657-4610-83D9-CE342D7EC7AC}" presName="lineNode" presStyleLbl="alignAccFollowNode1" presStyleIdx="3" presStyleCnt="12"/>
      <dgm:spPr/>
    </dgm:pt>
    <dgm:pt modelId="{B4434C21-F6B2-42A3-B53C-EB27EC08B2B3}" type="pres">
      <dgm:prSet presAssocID="{109DFE6B-4657-4610-83D9-CE342D7EC7AC}" presName="lineArrowNode" presStyleLbl="alignAccFollowNode1" presStyleIdx="4" presStyleCnt="12"/>
      <dgm:spPr/>
    </dgm:pt>
    <dgm:pt modelId="{79419642-11FB-429F-800C-73D68C823F81}" type="pres">
      <dgm:prSet presAssocID="{0EDA0D62-9DDA-4CB7-B486-1462ADF8E4B7}" presName="sibTransNodeCircle" presStyleLbl="alignNode1" presStyleIdx="1" presStyleCnt="4">
        <dgm:presLayoutVars>
          <dgm:chMax val="0"/>
          <dgm:bulletEnabled/>
        </dgm:presLayoutVars>
      </dgm:prSet>
      <dgm:spPr/>
    </dgm:pt>
    <dgm:pt modelId="{419D8F5C-ACC1-4283-A7A1-A49DAF4090AD}" type="pres">
      <dgm:prSet presAssocID="{0EDA0D62-9DDA-4CB7-B486-1462ADF8E4B7}" presName="spacerBetweenCircleAndCallout" presStyleCnt="0">
        <dgm:presLayoutVars/>
      </dgm:prSet>
      <dgm:spPr/>
    </dgm:pt>
    <dgm:pt modelId="{C1C8EE54-9577-44C9-95E9-738DAEDFB612}" type="pres">
      <dgm:prSet presAssocID="{109DFE6B-4657-4610-83D9-CE342D7EC7AC}" presName="nodeText" presStyleLbl="alignAccFollowNode1" presStyleIdx="5" presStyleCnt="12">
        <dgm:presLayoutVars>
          <dgm:bulletEnabled val="1"/>
        </dgm:presLayoutVars>
      </dgm:prSet>
      <dgm:spPr/>
    </dgm:pt>
    <dgm:pt modelId="{C323941F-F92E-449F-A4D5-8ED72DA00C71}" type="pres">
      <dgm:prSet presAssocID="{0EDA0D62-9DDA-4CB7-B486-1462ADF8E4B7}" presName="sibTransComposite" presStyleCnt="0"/>
      <dgm:spPr/>
    </dgm:pt>
    <dgm:pt modelId="{5DA1CEB5-E55A-499F-AAB1-0B16EF77BA41}" type="pres">
      <dgm:prSet presAssocID="{E53D7AD1-787D-4FFC-89DB-15178ADACE46}" presName="compositeNode" presStyleCnt="0"/>
      <dgm:spPr/>
    </dgm:pt>
    <dgm:pt modelId="{A6ABFF83-97FB-416B-9B3A-AB0D34A85E02}" type="pres">
      <dgm:prSet presAssocID="{E53D7AD1-787D-4FFC-89DB-15178ADACE46}" presName="parTx" presStyleLbl="node1" presStyleIdx="0" presStyleCnt="0">
        <dgm:presLayoutVars>
          <dgm:chMax val="0"/>
          <dgm:chPref val="0"/>
          <dgm:bulletEnabled val="1"/>
        </dgm:presLayoutVars>
      </dgm:prSet>
      <dgm:spPr/>
    </dgm:pt>
    <dgm:pt modelId="{EE55874C-43F4-43ED-915A-CDC3F87BC1CC}" type="pres">
      <dgm:prSet presAssocID="{E53D7AD1-787D-4FFC-89DB-15178ADACE46}" presName="parSh" presStyleCnt="0"/>
      <dgm:spPr/>
    </dgm:pt>
    <dgm:pt modelId="{D05A87CC-7442-44F0-917D-A0D6CCF88ADE}" type="pres">
      <dgm:prSet presAssocID="{E53D7AD1-787D-4FFC-89DB-15178ADACE46}" presName="lineNode" presStyleLbl="alignAccFollowNode1" presStyleIdx="6" presStyleCnt="12"/>
      <dgm:spPr/>
    </dgm:pt>
    <dgm:pt modelId="{5A24C97C-3D0A-40F6-97DC-C33B1579B1CA}" type="pres">
      <dgm:prSet presAssocID="{E53D7AD1-787D-4FFC-89DB-15178ADACE46}" presName="lineArrowNode" presStyleLbl="alignAccFollowNode1" presStyleIdx="7" presStyleCnt="12"/>
      <dgm:spPr/>
    </dgm:pt>
    <dgm:pt modelId="{09F91E4D-59DE-4CE3-B7D3-1699ABE78FFD}" type="pres">
      <dgm:prSet presAssocID="{C027B0DB-2356-4FFB-9EA0-CE9F5725D530}" presName="sibTransNodeCircle" presStyleLbl="alignNode1" presStyleIdx="2" presStyleCnt="4">
        <dgm:presLayoutVars>
          <dgm:chMax val="0"/>
          <dgm:bulletEnabled/>
        </dgm:presLayoutVars>
      </dgm:prSet>
      <dgm:spPr/>
    </dgm:pt>
    <dgm:pt modelId="{AB0D675A-1E1B-42CC-8F3C-A447124ADB7B}" type="pres">
      <dgm:prSet presAssocID="{C027B0DB-2356-4FFB-9EA0-CE9F5725D530}" presName="spacerBetweenCircleAndCallout" presStyleCnt="0">
        <dgm:presLayoutVars/>
      </dgm:prSet>
      <dgm:spPr/>
    </dgm:pt>
    <dgm:pt modelId="{A180263F-7365-4DA3-BB27-1BE683A88EB2}" type="pres">
      <dgm:prSet presAssocID="{E53D7AD1-787D-4FFC-89DB-15178ADACE46}" presName="nodeText" presStyleLbl="alignAccFollowNode1" presStyleIdx="8" presStyleCnt="12">
        <dgm:presLayoutVars>
          <dgm:bulletEnabled val="1"/>
        </dgm:presLayoutVars>
      </dgm:prSet>
      <dgm:spPr/>
    </dgm:pt>
    <dgm:pt modelId="{984F189E-AA36-42C9-992D-CAF03BE0F94E}" type="pres">
      <dgm:prSet presAssocID="{C027B0DB-2356-4FFB-9EA0-CE9F5725D530}" presName="sibTransComposite" presStyleCnt="0"/>
      <dgm:spPr/>
    </dgm:pt>
    <dgm:pt modelId="{29341663-EFDD-4041-BAC3-390A4E04296A}" type="pres">
      <dgm:prSet presAssocID="{46EA7511-47AC-4DB6-AB6D-3342D420566B}" presName="compositeNode" presStyleCnt="0"/>
      <dgm:spPr/>
    </dgm:pt>
    <dgm:pt modelId="{475DFF3B-7BEB-4D29-828B-EE977ADA2B89}" type="pres">
      <dgm:prSet presAssocID="{46EA7511-47AC-4DB6-AB6D-3342D420566B}" presName="parTx" presStyleLbl="node1" presStyleIdx="0" presStyleCnt="0">
        <dgm:presLayoutVars>
          <dgm:chMax val="0"/>
          <dgm:chPref val="0"/>
          <dgm:bulletEnabled val="1"/>
        </dgm:presLayoutVars>
      </dgm:prSet>
      <dgm:spPr/>
    </dgm:pt>
    <dgm:pt modelId="{2B77E62B-D2AF-4075-AB7B-3AE5CBEA351A}" type="pres">
      <dgm:prSet presAssocID="{46EA7511-47AC-4DB6-AB6D-3342D420566B}" presName="parSh" presStyleCnt="0"/>
      <dgm:spPr/>
    </dgm:pt>
    <dgm:pt modelId="{D5913083-6789-485E-ADEC-4802CB085857}" type="pres">
      <dgm:prSet presAssocID="{46EA7511-47AC-4DB6-AB6D-3342D420566B}" presName="lineNode" presStyleLbl="alignAccFollowNode1" presStyleIdx="9" presStyleCnt="12"/>
      <dgm:spPr/>
    </dgm:pt>
    <dgm:pt modelId="{49F45F2B-392D-4BCD-8787-4E3EACA2616A}" type="pres">
      <dgm:prSet presAssocID="{46EA7511-47AC-4DB6-AB6D-3342D420566B}" presName="lineArrowNode" presStyleLbl="alignAccFollowNode1" presStyleIdx="10" presStyleCnt="12"/>
      <dgm:spPr/>
    </dgm:pt>
    <dgm:pt modelId="{5C5DD747-3AE4-4F3F-A7C8-74779D9FE2BC}" type="pres">
      <dgm:prSet presAssocID="{29EC491E-2E72-4A70-BD48-18E3ACE0DCA0}" presName="sibTransNodeCircle" presStyleLbl="alignNode1" presStyleIdx="3" presStyleCnt="4">
        <dgm:presLayoutVars>
          <dgm:chMax val="0"/>
          <dgm:bulletEnabled/>
        </dgm:presLayoutVars>
      </dgm:prSet>
      <dgm:spPr/>
    </dgm:pt>
    <dgm:pt modelId="{B7BD8BFB-F9CD-43F3-A33D-CBE32D177ABF}" type="pres">
      <dgm:prSet presAssocID="{29EC491E-2E72-4A70-BD48-18E3ACE0DCA0}" presName="spacerBetweenCircleAndCallout" presStyleCnt="0">
        <dgm:presLayoutVars/>
      </dgm:prSet>
      <dgm:spPr/>
    </dgm:pt>
    <dgm:pt modelId="{C457936C-9057-43BF-A041-524B5B36F0A6}" type="pres">
      <dgm:prSet presAssocID="{46EA7511-47AC-4DB6-AB6D-3342D420566B}" presName="nodeText" presStyleLbl="alignAccFollowNode1" presStyleIdx="11" presStyleCnt="12">
        <dgm:presLayoutVars>
          <dgm:bulletEnabled val="1"/>
        </dgm:presLayoutVars>
      </dgm:prSet>
      <dgm:spPr/>
    </dgm:pt>
  </dgm:ptLst>
  <dgm:cxnLst>
    <dgm:cxn modelId="{B45E8A00-EBBF-422A-8518-115FF84EF25E}" srcId="{BB1C88A7-E9E8-4CAB-8862-354585818CDF}" destId="{E53D7AD1-787D-4FFC-89DB-15178ADACE46}" srcOrd="2" destOrd="0" parTransId="{A0DCD045-ACD4-43F4-A9B0-B97E5262D7BE}" sibTransId="{C027B0DB-2356-4FFB-9EA0-CE9F5725D530}"/>
    <dgm:cxn modelId="{CC632B03-2E27-49AF-B375-BC0F5352239D}" type="presOf" srcId="{B500DAC5-5B11-40CE-993F-43CA594F7D61}" destId="{D17EA724-E4C4-42C5-84F3-D1928C5D0298}" srcOrd="0" destOrd="0" presId="urn:microsoft.com/office/officeart/2016/7/layout/LinearArrowProcessNumbered"/>
    <dgm:cxn modelId="{69C4D91D-C56E-4C97-8DA8-EBF28412B153}" srcId="{BB1C88A7-E9E8-4CAB-8862-354585818CDF}" destId="{C2D99000-7854-418D-9D88-AF66196FEA89}" srcOrd="0" destOrd="0" parTransId="{F6E50BA0-6D9B-4EE6-B760-455673E40289}" sibTransId="{B500DAC5-5B11-40CE-993F-43CA594F7D61}"/>
    <dgm:cxn modelId="{9C208874-CF09-41F4-91F0-B47E8F4C8CD5}" type="presOf" srcId="{BB1C88A7-E9E8-4CAB-8862-354585818CDF}" destId="{7A645B59-F83D-43C4-802A-A21705ED7926}" srcOrd="0" destOrd="0" presId="urn:microsoft.com/office/officeart/2016/7/layout/LinearArrowProcessNumbered"/>
    <dgm:cxn modelId="{47BEC075-5061-4A72-9866-250ABE171A50}" type="presOf" srcId="{109DFE6B-4657-4610-83D9-CE342D7EC7AC}" destId="{C1C8EE54-9577-44C9-95E9-738DAEDFB612}" srcOrd="0" destOrd="0" presId="urn:microsoft.com/office/officeart/2016/7/layout/LinearArrowProcessNumbered"/>
    <dgm:cxn modelId="{AE8D0459-129C-4A47-AAB7-956D2BBB54EE}" type="presOf" srcId="{C027B0DB-2356-4FFB-9EA0-CE9F5725D530}" destId="{09F91E4D-59DE-4CE3-B7D3-1699ABE78FFD}" srcOrd="0" destOrd="0" presId="urn:microsoft.com/office/officeart/2016/7/layout/LinearArrowProcessNumbered"/>
    <dgm:cxn modelId="{0FAB6F8F-1C3C-4892-8E26-AC6C17CD919D}" type="presOf" srcId="{0EDA0D62-9DDA-4CB7-B486-1462ADF8E4B7}" destId="{79419642-11FB-429F-800C-73D68C823F81}" srcOrd="0" destOrd="0" presId="urn:microsoft.com/office/officeart/2016/7/layout/LinearArrowProcessNumbered"/>
    <dgm:cxn modelId="{DA80F6C2-FAB5-48B6-A5D7-4E554835D635}" type="presOf" srcId="{E53D7AD1-787D-4FFC-89DB-15178ADACE46}" destId="{A180263F-7365-4DA3-BB27-1BE683A88EB2}" srcOrd="0" destOrd="0" presId="urn:microsoft.com/office/officeart/2016/7/layout/LinearArrowProcessNumbered"/>
    <dgm:cxn modelId="{DD942EC7-9537-4FAD-939C-47226346CBC8}" srcId="{BB1C88A7-E9E8-4CAB-8862-354585818CDF}" destId="{109DFE6B-4657-4610-83D9-CE342D7EC7AC}" srcOrd="1" destOrd="0" parTransId="{244B9159-58E5-452A-92A6-11B8B66386A1}" sibTransId="{0EDA0D62-9DDA-4CB7-B486-1462ADF8E4B7}"/>
    <dgm:cxn modelId="{F08E43CD-17A4-4051-82F5-B60EA9FB438D}" srcId="{BB1C88A7-E9E8-4CAB-8862-354585818CDF}" destId="{46EA7511-47AC-4DB6-AB6D-3342D420566B}" srcOrd="3" destOrd="0" parTransId="{25237070-9896-4BE3-BBAB-C031C9101251}" sibTransId="{29EC491E-2E72-4A70-BD48-18E3ACE0DCA0}"/>
    <dgm:cxn modelId="{95C2C4DC-31C2-4EA8-BA2A-1500CA33EBFA}" type="presOf" srcId="{C2D99000-7854-418D-9D88-AF66196FEA89}" destId="{56F8CE76-B6FA-4C12-9C7C-CBA6559D839A}" srcOrd="0" destOrd="0" presId="urn:microsoft.com/office/officeart/2016/7/layout/LinearArrowProcessNumbered"/>
    <dgm:cxn modelId="{985D68E9-F322-4136-A813-F07B40F29100}" type="presOf" srcId="{46EA7511-47AC-4DB6-AB6D-3342D420566B}" destId="{C457936C-9057-43BF-A041-524B5B36F0A6}" srcOrd="0" destOrd="0" presId="urn:microsoft.com/office/officeart/2016/7/layout/LinearArrowProcessNumbered"/>
    <dgm:cxn modelId="{18F282F2-4620-47FF-930E-AC5EE693B8B0}" type="presOf" srcId="{29EC491E-2E72-4A70-BD48-18E3ACE0DCA0}" destId="{5C5DD747-3AE4-4F3F-A7C8-74779D9FE2BC}" srcOrd="0" destOrd="0" presId="urn:microsoft.com/office/officeart/2016/7/layout/LinearArrowProcessNumbered"/>
    <dgm:cxn modelId="{D55E325E-41E4-4EE0-9069-7B21211ED4A6}" type="presParOf" srcId="{7A645B59-F83D-43C4-802A-A21705ED7926}" destId="{8A5CC952-8215-498D-9FE4-1E23C7886F0F}" srcOrd="0" destOrd="0" presId="urn:microsoft.com/office/officeart/2016/7/layout/LinearArrowProcessNumbered"/>
    <dgm:cxn modelId="{DA72C006-C7D7-46BF-AA6F-9464C3D7D5B0}" type="presParOf" srcId="{8A5CC952-8215-498D-9FE4-1E23C7886F0F}" destId="{9ECC56EE-CB08-4DDB-9E43-CF2A3863D657}" srcOrd="0" destOrd="0" presId="urn:microsoft.com/office/officeart/2016/7/layout/LinearArrowProcessNumbered"/>
    <dgm:cxn modelId="{00B52E23-6C26-42CE-A875-635749ADD923}" type="presParOf" srcId="{8A5CC952-8215-498D-9FE4-1E23C7886F0F}" destId="{19247096-71FC-45D9-9610-AD9347876711}" srcOrd="1" destOrd="0" presId="urn:microsoft.com/office/officeart/2016/7/layout/LinearArrowProcessNumbered"/>
    <dgm:cxn modelId="{6CD8FBA9-04D7-4CC3-AEBA-9F9A42C5D4CE}" type="presParOf" srcId="{19247096-71FC-45D9-9610-AD9347876711}" destId="{217F5798-C1FF-4F83-A65C-BB6D2721EAC3}" srcOrd="0" destOrd="0" presId="urn:microsoft.com/office/officeart/2016/7/layout/LinearArrowProcessNumbered"/>
    <dgm:cxn modelId="{AEF20864-E071-4A11-9B96-20A495D29CFC}" type="presParOf" srcId="{19247096-71FC-45D9-9610-AD9347876711}" destId="{F1F7FFB8-501A-4BE3-80B5-4A5414270BCC}" srcOrd="1" destOrd="0" presId="urn:microsoft.com/office/officeart/2016/7/layout/LinearArrowProcessNumbered"/>
    <dgm:cxn modelId="{40704A49-CC7F-44CB-8B6D-CFAC8C3833BE}" type="presParOf" srcId="{19247096-71FC-45D9-9610-AD9347876711}" destId="{D17EA724-E4C4-42C5-84F3-D1928C5D0298}" srcOrd="2" destOrd="0" presId="urn:microsoft.com/office/officeart/2016/7/layout/LinearArrowProcessNumbered"/>
    <dgm:cxn modelId="{D3E45D83-2514-452B-A133-5113A102FCC5}" type="presParOf" srcId="{19247096-71FC-45D9-9610-AD9347876711}" destId="{8F4E14BF-5A10-4131-BE3E-F0F8CEDF6065}" srcOrd="3" destOrd="0" presId="urn:microsoft.com/office/officeart/2016/7/layout/LinearArrowProcessNumbered"/>
    <dgm:cxn modelId="{5CD87CDE-1F42-4887-BE5A-4CD9D6461657}" type="presParOf" srcId="{8A5CC952-8215-498D-9FE4-1E23C7886F0F}" destId="{56F8CE76-B6FA-4C12-9C7C-CBA6559D839A}" srcOrd="2" destOrd="0" presId="urn:microsoft.com/office/officeart/2016/7/layout/LinearArrowProcessNumbered"/>
    <dgm:cxn modelId="{DDF0E204-0FAB-438B-9029-401845EE9E68}" type="presParOf" srcId="{7A645B59-F83D-43C4-802A-A21705ED7926}" destId="{9ED31386-A964-4F71-B0EB-47ED7E9464FE}" srcOrd="1" destOrd="0" presId="urn:microsoft.com/office/officeart/2016/7/layout/LinearArrowProcessNumbered"/>
    <dgm:cxn modelId="{80E60873-4896-4874-B917-4E2836967F49}" type="presParOf" srcId="{7A645B59-F83D-43C4-802A-A21705ED7926}" destId="{D8841D1D-41DF-4D09-AE68-71D7DEE64B1B}" srcOrd="2" destOrd="0" presId="urn:microsoft.com/office/officeart/2016/7/layout/LinearArrowProcessNumbered"/>
    <dgm:cxn modelId="{8E946249-3921-4135-81E8-42D9CE95DD74}" type="presParOf" srcId="{D8841D1D-41DF-4D09-AE68-71D7DEE64B1B}" destId="{F842BA52-E3C8-41C7-AD36-56228ACD0939}" srcOrd="0" destOrd="0" presId="urn:microsoft.com/office/officeart/2016/7/layout/LinearArrowProcessNumbered"/>
    <dgm:cxn modelId="{F8EB2BB2-C78F-435A-A745-9297CC944C5D}" type="presParOf" srcId="{D8841D1D-41DF-4D09-AE68-71D7DEE64B1B}" destId="{DF5A98F0-6346-4CB9-8603-5EDD4D5876CB}" srcOrd="1" destOrd="0" presId="urn:microsoft.com/office/officeart/2016/7/layout/LinearArrowProcessNumbered"/>
    <dgm:cxn modelId="{AA003ADF-F464-4F87-8EDD-E86A8DBBAF06}" type="presParOf" srcId="{DF5A98F0-6346-4CB9-8603-5EDD4D5876CB}" destId="{1111EECE-1B71-479B-8D4F-B004F628FFEF}" srcOrd="0" destOrd="0" presId="urn:microsoft.com/office/officeart/2016/7/layout/LinearArrowProcessNumbered"/>
    <dgm:cxn modelId="{559F14D9-D8DC-4D73-B359-B8E0CA1F8AB5}" type="presParOf" srcId="{DF5A98F0-6346-4CB9-8603-5EDD4D5876CB}" destId="{B4434C21-F6B2-42A3-B53C-EB27EC08B2B3}" srcOrd="1" destOrd="0" presId="urn:microsoft.com/office/officeart/2016/7/layout/LinearArrowProcessNumbered"/>
    <dgm:cxn modelId="{6BAACAA9-4485-4807-A43D-5FD0FE08EED0}" type="presParOf" srcId="{DF5A98F0-6346-4CB9-8603-5EDD4D5876CB}" destId="{79419642-11FB-429F-800C-73D68C823F81}" srcOrd="2" destOrd="0" presId="urn:microsoft.com/office/officeart/2016/7/layout/LinearArrowProcessNumbered"/>
    <dgm:cxn modelId="{35AA2120-A46A-4A10-A685-24E949EC62DC}" type="presParOf" srcId="{DF5A98F0-6346-4CB9-8603-5EDD4D5876CB}" destId="{419D8F5C-ACC1-4283-A7A1-A49DAF4090AD}" srcOrd="3" destOrd="0" presId="urn:microsoft.com/office/officeart/2016/7/layout/LinearArrowProcessNumbered"/>
    <dgm:cxn modelId="{F732E1CC-0BD9-41A1-A371-AD356F9F1929}" type="presParOf" srcId="{D8841D1D-41DF-4D09-AE68-71D7DEE64B1B}" destId="{C1C8EE54-9577-44C9-95E9-738DAEDFB612}" srcOrd="2" destOrd="0" presId="urn:microsoft.com/office/officeart/2016/7/layout/LinearArrowProcessNumbered"/>
    <dgm:cxn modelId="{639F18EE-A6F0-4155-8FF1-B5319361C0B3}" type="presParOf" srcId="{7A645B59-F83D-43C4-802A-A21705ED7926}" destId="{C323941F-F92E-449F-A4D5-8ED72DA00C71}" srcOrd="3" destOrd="0" presId="urn:microsoft.com/office/officeart/2016/7/layout/LinearArrowProcessNumbered"/>
    <dgm:cxn modelId="{DDD78AF1-1BED-4903-A2ED-6798C7DD8FA8}" type="presParOf" srcId="{7A645B59-F83D-43C4-802A-A21705ED7926}" destId="{5DA1CEB5-E55A-499F-AAB1-0B16EF77BA41}" srcOrd="4" destOrd="0" presId="urn:microsoft.com/office/officeart/2016/7/layout/LinearArrowProcessNumbered"/>
    <dgm:cxn modelId="{55459E93-B275-4081-B30C-5153BB2878DC}" type="presParOf" srcId="{5DA1CEB5-E55A-499F-AAB1-0B16EF77BA41}" destId="{A6ABFF83-97FB-416B-9B3A-AB0D34A85E02}" srcOrd="0" destOrd="0" presId="urn:microsoft.com/office/officeart/2016/7/layout/LinearArrowProcessNumbered"/>
    <dgm:cxn modelId="{60080478-187B-459F-9D41-DCDB9C47D1AE}" type="presParOf" srcId="{5DA1CEB5-E55A-499F-AAB1-0B16EF77BA41}" destId="{EE55874C-43F4-43ED-915A-CDC3F87BC1CC}" srcOrd="1" destOrd="0" presId="urn:microsoft.com/office/officeart/2016/7/layout/LinearArrowProcessNumbered"/>
    <dgm:cxn modelId="{64E34F52-5FD4-495B-8B66-C5AABA960682}" type="presParOf" srcId="{EE55874C-43F4-43ED-915A-CDC3F87BC1CC}" destId="{D05A87CC-7442-44F0-917D-A0D6CCF88ADE}" srcOrd="0" destOrd="0" presId="urn:microsoft.com/office/officeart/2016/7/layout/LinearArrowProcessNumbered"/>
    <dgm:cxn modelId="{74BF58D3-972F-4B47-A510-99A7A85AC3ED}" type="presParOf" srcId="{EE55874C-43F4-43ED-915A-CDC3F87BC1CC}" destId="{5A24C97C-3D0A-40F6-97DC-C33B1579B1CA}" srcOrd="1" destOrd="0" presId="urn:microsoft.com/office/officeart/2016/7/layout/LinearArrowProcessNumbered"/>
    <dgm:cxn modelId="{EB11F229-4893-4E3E-B094-9BBC0F84C8A8}" type="presParOf" srcId="{EE55874C-43F4-43ED-915A-CDC3F87BC1CC}" destId="{09F91E4D-59DE-4CE3-B7D3-1699ABE78FFD}" srcOrd="2" destOrd="0" presId="urn:microsoft.com/office/officeart/2016/7/layout/LinearArrowProcessNumbered"/>
    <dgm:cxn modelId="{25636950-C320-4360-8886-18E3EC5EB681}" type="presParOf" srcId="{EE55874C-43F4-43ED-915A-CDC3F87BC1CC}" destId="{AB0D675A-1E1B-42CC-8F3C-A447124ADB7B}" srcOrd="3" destOrd="0" presId="urn:microsoft.com/office/officeart/2016/7/layout/LinearArrowProcessNumbered"/>
    <dgm:cxn modelId="{7E1DD6A3-783D-4110-92C0-E651EA914375}" type="presParOf" srcId="{5DA1CEB5-E55A-499F-AAB1-0B16EF77BA41}" destId="{A180263F-7365-4DA3-BB27-1BE683A88EB2}" srcOrd="2" destOrd="0" presId="urn:microsoft.com/office/officeart/2016/7/layout/LinearArrowProcessNumbered"/>
    <dgm:cxn modelId="{7FD76E0F-2115-42F2-9BE3-3EA2CB291139}" type="presParOf" srcId="{7A645B59-F83D-43C4-802A-A21705ED7926}" destId="{984F189E-AA36-42C9-992D-CAF03BE0F94E}" srcOrd="5" destOrd="0" presId="urn:microsoft.com/office/officeart/2016/7/layout/LinearArrowProcessNumbered"/>
    <dgm:cxn modelId="{08CFFC8D-2AF1-4758-A3FA-5C985446230C}" type="presParOf" srcId="{7A645B59-F83D-43C4-802A-A21705ED7926}" destId="{29341663-EFDD-4041-BAC3-390A4E04296A}" srcOrd="6" destOrd="0" presId="urn:microsoft.com/office/officeart/2016/7/layout/LinearArrowProcessNumbered"/>
    <dgm:cxn modelId="{9C0C8749-AC0B-4DEF-BEB1-0ACF9E5F4505}" type="presParOf" srcId="{29341663-EFDD-4041-BAC3-390A4E04296A}" destId="{475DFF3B-7BEB-4D29-828B-EE977ADA2B89}" srcOrd="0" destOrd="0" presId="urn:microsoft.com/office/officeart/2016/7/layout/LinearArrowProcessNumbered"/>
    <dgm:cxn modelId="{3EBDF748-FF89-40F7-BF9C-777DCC43CEA7}" type="presParOf" srcId="{29341663-EFDD-4041-BAC3-390A4E04296A}" destId="{2B77E62B-D2AF-4075-AB7B-3AE5CBEA351A}" srcOrd="1" destOrd="0" presId="urn:microsoft.com/office/officeart/2016/7/layout/LinearArrowProcessNumbered"/>
    <dgm:cxn modelId="{FD900541-FB75-406A-82C0-84D709A4467C}" type="presParOf" srcId="{2B77E62B-D2AF-4075-AB7B-3AE5CBEA351A}" destId="{D5913083-6789-485E-ADEC-4802CB085857}" srcOrd="0" destOrd="0" presId="urn:microsoft.com/office/officeart/2016/7/layout/LinearArrowProcessNumbered"/>
    <dgm:cxn modelId="{E59EE817-501F-493B-B49B-DD20D6CB8FA2}" type="presParOf" srcId="{2B77E62B-D2AF-4075-AB7B-3AE5CBEA351A}" destId="{49F45F2B-392D-4BCD-8787-4E3EACA2616A}" srcOrd="1" destOrd="0" presId="urn:microsoft.com/office/officeart/2016/7/layout/LinearArrowProcessNumbered"/>
    <dgm:cxn modelId="{14C61E14-C905-495E-A02B-79FB4F03DCF1}" type="presParOf" srcId="{2B77E62B-D2AF-4075-AB7B-3AE5CBEA351A}" destId="{5C5DD747-3AE4-4F3F-A7C8-74779D9FE2BC}" srcOrd="2" destOrd="0" presId="urn:microsoft.com/office/officeart/2016/7/layout/LinearArrowProcessNumbered"/>
    <dgm:cxn modelId="{E9CE8BFC-4984-4E2E-80C0-CC57D248D698}" type="presParOf" srcId="{2B77E62B-D2AF-4075-AB7B-3AE5CBEA351A}" destId="{B7BD8BFB-F9CD-43F3-A33D-CBE32D177ABF}" srcOrd="3" destOrd="0" presId="urn:microsoft.com/office/officeart/2016/7/layout/LinearArrowProcessNumbered"/>
    <dgm:cxn modelId="{7DF8B0AC-FCB4-41A4-9C83-53F05924A04E}" type="presParOf" srcId="{29341663-EFDD-4041-BAC3-390A4E04296A}" destId="{C457936C-9057-43BF-A041-524B5B36F0A6}"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B65E86-8A65-4AE2-A8E9-0239F3948DED}" type="doc">
      <dgm:prSet loTypeId="urn:microsoft.com/office/officeart/2005/8/layout/hProcess9" loCatId="process" qsTypeId="urn:microsoft.com/office/officeart/2005/8/quickstyle/simple4" qsCatId="simple" csTypeId="urn:microsoft.com/office/officeart/2005/8/colors/accent1_2" csCatId="accent1" phldr="1"/>
      <dgm:spPr/>
      <dgm:t>
        <a:bodyPr/>
        <a:lstStyle/>
        <a:p>
          <a:endParaRPr lang="en-US"/>
        </a:p>
      </dgm:t>
    </dgm:pt>
    <dgm:pt modelId="{A7C8FA6D-7517-4C6D-BB6A-9A3D1FA2B145}">
      <dgm:prSet/>
      <dgm:spPr/>
      <dgm:t>
        <a:bodyPr/>
        <a:lstStyle/>
        <a:p>
          <a:pPr algn="l"/>
          <a:r>
            <a:rPr lang="en-US">
              <a:latin typeface="Century Gothic" panose="020B0502020202020204" pitchFamily="34" charset="0"/>
            </a:rPr>
            <a:t>Building the Foundation with the FinOps Lifecycle</a:t>
          </a:r>
        </a:p>
      </dgm:t>
    </dgm:pt>
    <dgm:pt modelId="{343B3FB2-C038-46B7-93E6-72CA68B34FFB}" type="parTrans" cxnId="{FD80A855-E92E-4580-BF6D-7C1E24F51706}">
      <dgm:prSet/>
      <dgm:spPr/>
      <dgm:t>
        <a:bodyPr/>
        <a:lstStyle/>
        <a:p>
          <a:pPr algn="l"/>
          <a:endParaRPr lang="en-US">
            <a:latin typeface="Century Gothic" panose="020B0502020202020204" pitchFamily="34" charset="0"/>
          </a:endParaRPr>
        </a:p>
      </dgm:t>
    </dgm:pt>
    <dgm:pt modelId="{063A9F92-8489-44E6-9E68-EB7AC3CAD8CD}" type="sibTrans" cxnId="{FD80A855-E92E-4580-BF6D-7C1E24F51706}">
      <dgm:prSet/>
      <dgm:spPr/>
      <dgm:t>
        <a:bodyPr/>
        <a:lstStyle/>
        <a:p>
          <a:pPr algn="l"/>
          <a:endParaRPr lang="en-US">
            <a:latin typeface="Century Gothic" panose="020B0502020202020204" pitchFamily="34" charset="0"/>
          </a:endParaRPr>
        </a:p>
      </dgm:t>
    </dgm:pt>
    <dgm:pt modelId="{B26D7DBE-7A53-4D78-AF30-E76ECD32FAD8}">
      <dgm:prSet/>
      <dgm:spPr/>
      <dgm:t>
        <a:bodyPr/>
        <a:lstStyle/>
        <a:p>
          <a:pPr algn="l"/>
          <a:r>
            <a:rPr lang="en-US">
              <a:latin typeface="Century Gothic" panose="020B0502020202020204" pitchFamily="34" charset="0"/>
            </a:rPr>
            <a:t>Three phases: </a:t>
          </a:r>
        </a:p>
        <a:p>
          <a:pPr algn="l"/>
          <a:r>
            <a:rPr lang="en-US">
              <a:latin typeface="Century Gothic" panose="020B0502020202020204" pitchFamily="34" charset="0"/>
            </a:rPr>
            <a:t>- Inform </a:t>
          </a:r>
        </a:p>
        <a:p>
          <a:pPr algn="l"/>
          <a:r>
            <a:rPr lang="en-US">
              <a:latin typeface="Century Gothic" panose="020B0502020202020204" pitchFamily="34" charset="0"/>
            </a:rPr>
            <a:t>- Optimize </a:t>
          </a:r>
        </a:p>
        <a:p>
          <a:pPr algn="l"/>
          <a:r>
            <a:rPr lang="en-US">
              <a:latin typeface="Century Gothic" panose="020B0502020202020204" pitchFamily="34" charset="0"/>
            </a:rPr>
            <a:t>- Operate</a:t>
          </a:r>
        </a:p>
      </dgm:t>
    </dgm:pt>
    <dgm:pt modelId="{68F077A9-AA64-4F8D-88F7-E8D306FE7621}" type="parTrans" cxnId="{9EBA2C3A-C89A-41BF-AE8F-E56F6BFEC7D5}">
      <dgm:prSet/>
      <dgm:spPr/>
      <dgm:t>
        <a:bodyPr/>
        <a:lstStyle/>
        <a:p>
          <a:pPr algn="l"/>
          <a:endParaRPr lang="en-US">
            <a:latin typeface="Century Gothic" panose="020B0502020202020204" pitchFamily="34" charset="0"/>
          </a:endParaRPr>
        </a:p>
      </dgm:t>
    </dgm:pt>
    <dgm:pt modelId="{71499EE6-C58E-4E1C-B2A0-0F085BFD0EC3}" type="sibTrans" cxnId="{9EBA2C3A-C89A-41BF-AE8F-E56F6BFEC7D5}">
      <dgm:prSet/>
      <dgm:spPr/>
      <dgm:t>
        <a:bodyPr/>
        <a:lstStyle/>
        <a:p>
          <a:pPr algn="l"/>
          <a:endParaRPr lang="en-US">
            <a:latin typeface="Century Gothic" panose="020B0502020202020204" pitchFamily="34" charset="0"/>
          </a:endParaRPr>
        </a:p>
      </dgm:t>
    </dgm:pt>
    <dgm:pt modelId="{92FBD899-B7A2-419F-A5E3-763740D3C5F9}" type="pres">
      <dgm:prSet presAssocID="{9BB65E86-8A65-4AE2-A8E9-0239F3948DED}" presName="CompostProcess" presStyleCnt="0">
        <dgm:presLayoutVars>
          <dgm:dir/>
          <dgm:resizeHandles val="exact"/>
        </dgm:presLayoutVars>
      </dgm:prSet>
      <dgm:spPr/>
    </dgm:pt>
    <dgm:pt modelId="{0CE06096-DD80-4B17-A856-3CB7D4E207D5}" type="pres">
      <dgm:prSet presAssocID="{9BB65E86-8A65-4AE2-A8E9-0239F3948DED}" presName="arrow" presStyleLbl="bgShp" presStyleIdx="0" presStyleCnt="1"/>
      <dgm:spPr/>
    </dgm:pt>
    <dgm:pt modelId="{18491257-0952-4FCA-92FE-7C8F1CA01C3C}" type="pres">
      <dgm:prSet presAssocID="{9BB65E86-8A65-4AE2-A8E9-0239F3948DED}" presName="linearProcess" presStyleCnt="0"/>
      <dgm:spPr/>
    </dgm:pt>
    <dgm:pt modelId="{2FBE5D6A-1CE8-47A6-9347-6C52597917A8}" type="pres">
      <dgm:prSet presAssocID="{A7C8FA6D-7517-4C6D-BB6A-9A3D1FA2B145}" presName="textNode" presStyleLbl="node1" presStyleIdx="0" presStyleCnt="2">
        <dgm:presLayoutVars>
          <dgm:bulletEnabled val="1"/>
        </dgm:presLayoutVars>
      </dgm:prSet>
      <dgm:spPr/>
    </dgm:pt>
    <dgm:pt modelId="{B6C5E803-F0D1-42DA-B99F-4D59AFEC12F8}" type="pres">
      <dgm:prSet presAssocID="{063A9F92-8489-44E6-9E68-EB7AC3CAD8CD}" presName="sibTrans" presStyleCnt="0"/>
      <dgm:spPr/>
    </dgm:pt>
    <dgm:pt modelId="{5FB48C56-75AB-412E-9784-D28E29C7EDDB}" type="pres">
      <dgm:prSet presAssocID="{B26D7DBE-7A53-4D78-AF30-E76ECD32FAD8}" presName="textNode" presStyleLbl="node1" presStyleIdx="1" presStyleCnt="2">
        <dgm:presLayoutVars>
          <dgm:bulletEnabled val="1"/>
        </dgm:presLayoutVars>
      </dgm:prSet>
      <dgm:spPr/>
    </dgm:pt>
  </dgm:ptLst>
  <dgm:cxnLst>
    <dgm:cxn modelId="{9EBA2C3A-C89A-41BF-AE8F-E56F6BFEC7D5}" srcId="{9BB65E86-8A65-4AE2-A8E9-0239F3948DED}" destId="{B26D7DBE-7A53-4D78-AF30-E76ECD32FAD8}" srcOrd="1" destOrd="0" parTransId="{68F077A9-AA64-4F8D-88F7-E8D306FE7621}" sibTransId="{71499EE6-C58E-4E1C-B2A0-0F085BFD0EC3}"/>
    <dgm:cxn modelId="{B1D7743B-DFF6-4CAB-BB5C-887D9441CA42}" type="presOf" srcId="{A7C8FA6D-7517-4C6D-BB6A-9A3D1FA2B145}" destId="{2FBE5D6A-1CE8-47A6-9347-6C52597917A8}" srcOrd="0" destOrd="0" presId="urn:microsoft.com/office/officeart/2005/8/layout/hProcess9"/>
    <dgm:cxn modelId="{1072B844-B487-4714-812D-77F886E2DC3E}" type="presOf" srcId="{9BB65E86-8A65-4AE2-A8E9-0239F3948DED}" destId="{92FBD899-B7A2-419F-A5E3-763740D3C5F9}" srcOrd="0" destOrd="0" presId="urn:microsoft.com/office/officeart/2005/8/layout/hProcess9"/>
    <dgm:cxn modelId="{FD80A855-E92E-4580-BF6D-7C1E24F51706}" srcId="{9BB65E86-8A65-4AE2-A8E9-0239F3948DED}" destId="{A7C8FA6D-7517-4C6D-BB6A-9A3D1FA2B145}" srcOrd="0" destOrd="0" parTransId="{343B3FB2-C038-46B7-93E6-72CA68B34FFB}" sibTransId="{063A9F92-8489-44E6-9E68-EB7AC3CAD8CD}"/>
    <dgm:cxn modelId="{AE76E182-7AA3-4106-BA99-213EFF5A3737}" type="presOf" srcId="{B26D7DBE-7A53-4D78-AF30-E76ECD32FAD8}" destId="{5FB48C56-75AB-412E-9784-D28E29C7EDDB}" srcOrd="0" destOrd="0" presId="urn:microsoft.com/office/officeart/2005/8/layout/hProcess9"/>
    <dgm:cxn modelId="{2079B291-66B0-4B8B-96B6-F696DFAAE4BE}" type="presParOf" srcId="{92FBD899-B7A2-419F-A5E3-763740D3C5F9}" destId="{0CE06096-DD80-4B17-A856-3CB7D4E207D5}" srcOrd="0" destOrd="0" presId="urn:microsoft.com/office/officeart/2005/8/layout/hProcess9"/>
    <dgm:cxn modelId="{9E058637-083B-46CC-90BE-2461FB36F76B}" type="presParOf" srcId="{92FBD899-B7A2-419F-A5E3-763740D3C5F9}" destId="{18491257-0952-4FCA-92FE-7C8F1CA01C3C}" srcOrd="1" destOrd="0" presId="urn:microsoft.com/office/officeart/2005/8/layout/hProcess9"/>
    <dgm:cxn modelId="{F3732717-C8CE-4DBF-82B0-987BE6D57F71}" type="presParOf" srcId="{18491257-0952-4FCA-92FE-7C8F1CA01C3C}" destId="{2FBE5D6A-1CE8-47A6-9347-6C52597917A8}" srcOrd="0" destOrd="0" presId="urn:microsoft.com/office/officeart/2005/8/layout/hProcess9"/>
    <dgm:cxn modelId="{2424D2BB-9B38-4B65-BBDB-780F64302385}" type="presParOf" srcId="{18491257-0952-4FCA-92FE-7C8F1CA01C3C}" destId="{B6C5E803-F0D1-42DA-B99F-4D59AFEC12F8}" srcOrd="1" destOrd="0" presId="urn:microsoft.com/office/officeart/2005/8/layout/hProcess9"/>
    <dgm:cxn modelId="{7F2D439C-F775-4AC9-BD32-82A8D810527B}" type="presParOf" srcId="{18491257-0952-4FCA-92FE-7C8F1CA01C3C}" destId="{5FB48C56-75AB-412E-9784-D28E29C7EDDB}"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156AC2-E391-41CA-9606-EDCA0548EC08}" type="doc">
      <dgm:prSet loTypeId="urn:microsoft.com/office/officeart/2018/2/layout/IconLabelList" loCatId="icon" qsTypeId="urn:microsoft.com/office/officeart/2005/8/quickstyle/simple1" qsCatId="simple" csTypeId="urn:microsoft.com/office/officeart/2005/8/colors/accent0_3" csCatId="mainScheme" phldr="1"/>
      <dgm:spPr/>
      <dgm:t>
        <a:bodyPr/>
        <a:lstStyle/>
        <a:p>
          <a:endParaRPr lang="en-US"/>
        </a:p>
      </dgm:t>
    </dgm:pt>
    <dgm:pt modelId="{4DF61A6A-72F6-415D-850C-114C6D247C45}">
      <dgm:prSet/>
      <dgm:spPr>
        <a:xfrm>
          <a:off x="78583"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Goal: Create a single source of truth.</a:t>
          </a:r>
        </a:p>
      </dgm:t>
    </dgm:pt>
    <dgm:pt modelId="{F9B533DF-A26F-4A0D-BD31-BC5A44085357}" type="parTrans" cxnId="{B913D044-37F0-414B-9616-67D7FC6330C6}">
      <dgm:prSet/>
      <dgm:spPr/>
      <dgm:t>
        <a:bodyPr/>
        <a:lstStyle/>
        <a:p>
          <a:endParaRPr lang="en-US">
            <a:latin typeface="Century Gothic" panose="020B0502020202020204" pitchFamily="34" charset="0"/>
          </a:endParaRPr>
        </a:p>
      </dgm:t>
    </dgm:pt>
    <dgm:pt modelId="{89080409-A538-49E4-9218-D9E73E3EE3A5}" type="sibTrans" cxnId="{B913D044-37F0-414B-9616-67D7FC6330C6}">
      <dgm:prSet/>
      <dgm:spPr/>
      <dgm:t>
        <a:bodyPr/>
        <a:lstStyle/>
        <a:p>
          <a:endParaRPr lang="en-US">
            <a:latin typeface="Century Gothic" panose="020B0502020202020204" pitchFamily="34" charset="0"/>
          </a:endParaRPr>
        </a:p>
      </dgm:t>
    </dgm:pt>
    <dgm:pt modelId="{1773E033-A7B8-455A-8FAF-C79E589046B7}">
      <dgm:prSet/>
      <dgm:spPr>
        <a:xfrm>
          <a:off x="2898129"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Key Action: Achieve 100% cost allocation through tagging.</a:t>
          </a:r>
        </a:p>
      </dgm:t>
    </dgm:pt>
    <dgm:pt modelId="{DE48E01F-BD17-4F3A-B347-311788E53C5A}" type="parTrans" cxnId="{C429D6B9-A6AB-4138-BE13-FF7C5BFD43D9}">
      <dgm:prSet/>
      <dgm:spPr/>
      <dgm:t>
        <a:bodyPr/>
        <a:lstStyle/>
        <a:p>
          <a:endParaRPr lang="en-US">
            <a:latin typeface="Century Gothic" panose="020B0502020202020204" pitchFamily="34" charset="0"/>
          </a:endParaRPr>
        </a:p>
      </dgm:t>
    </dgm:pt>
    <dgm:pt modelId="{A3C9E3AC-7CCB-49E2-B219-B7A6E403C149}" type="sibTrans" cxnId="{C429D6B9-A6AB-4138-BE13-FF7C5BFD43D9}">
      <dgm:prSet/>
      <dgm:spPr/>
      <dgm:t>
        <a:bodyPr/>
        <a:lstStyle/>
        <a:p>
          <a:endParaRPr lang="en-US">
            <a:latin typeface="Century Gothic" panose="020B0502020202020204" pitchFamily="34" charset="0"/>
          </a:endParaRPr>
        </a:p>
      </dgm:t>
    </dgm:pt>
    <dgm:pt modelId="{8F94B6FE-79EE-41AE-A2E7-C65109A38C89}">
      <dgm:prSet/>
      <dgm:spPr>
        <a:xfrm>
          <a:off x="5717674"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Outcome: Accountability and data-driven conversations.</a:t>
          </a:r>
        </a:p>
      </dgm:t>
    </dgm:pt>
    <dgm:pt modelId="{D804EFB5-ABBD-4A55-B6D8-FF1B11E6F3C5}" type="parTrans" cxnId="{7B4739E7-A6E6-4694-9689-D03C36D7BE15}">
      <dgm:prSet/>
      <dgm:spPr/>
      <dgm:t>
        <a:bodyPr/>
        <a:lstStyle/>
        <a:p>
          <a:endParaRPr lang="en-US">
            <a:latin typeface="Century Gothic" panose="020B0502020202020204" pitchFamily="34" charset="0"/>
          </a:endParaRPr>
        </a:p>
      </dgm:t>
    </dgm:pt>
    <dgm:pt modelId="{BCA9639F-CEA7-47F8-81DE-68D947723F25}" type="sibTrans" cxnId="{7B4739E7-A6E6-4694-9689-D03C36D7BE15}">
      <dgm:prSet/>
      <dgm:spPr/>
      <dgm:t>
        <a:bodyPr/>
        <a:lstStyle/>
        <a:p>
          <a:endParaRPr lang="en-US">
            <a:latin typeface="Century Gothic" panose="020B0502020202020204" pitchFamily="34" charset="0"/>
          </a:endParaRPr>
        </a:p>
      </dgm:t>
    </dgm:pt>
    <dgm:pt modelId="{A6FCA578-9395-49D6-8515-21EBB4F8F86E}" type="pres">
      <dgm:prSet presAssocID="{63156AC2-E391-41CA-9606-EDCA0548EC08}" presName="root" presStyleCnt="0">
        <dgm:presLayoutVars>
          <dgm:dir/>
          <dgm:resizeHandles val="exact"/>
        </dgm:presLayoutVars>
      </dgm:prSet>
      <dgm:spPr/>
    </dgm:pt>
    <dgm:pt modelId="{E84EF956-9095-47BB-BBB4-F1AA8ECEA1CA}" type="pres">
      <dgm:prSet presAssocID="{4DF61A6A-72F6-415D-850C-114C6D247C45}" presName="compNode" presStyleCnt="0"/>
      <dgm:spPr/>
    </dgm:pt>
    <dgm:pt modelId="{BC3ECA1E-01B1-47E5-97B4-5EF33A769F6E}" type="pres">
      <dgm:prSet presAssocID="{4DF61A6A-72F6-415D-850C-114C6D247C45}" presName="iconRect" presStyleLbl="node1" presStyleIdx="0" presStyleCnt="3"/>
      <dgm: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solidFill>
            <a:schemeClr val="tx2"/>
          </a:solidFill>
        </a:ln>
      </dgm:spPr>
      <dgm:extLst>
        <a:ext uri="{E40237B7-FDA0-4F09-8148-C483321AD2D9}">
          <dgm14:cNvPr xmlns:dgm14="http://schemas.microsoft.com/office/drawing/2010/diagram" id="0" name="" descr="Bullseye"/>
        </a:ext>
      </dgm:extLst>
    </dgm:pt>
    <dgm:pt modelId="{4B5F173B-CA37-48AB-906D-0134C853624C}" type="pres">
      <dgm:prSet presAssocID="{4DF61A6A-72F6-415D-850C-114C6D247C45}" presName="spaceRect" presStyleCnt="0"/>
      <dgm:spPr/>
    </dgm:pt>
    <dgm:pt modelId="{1580E517-BB7E-4010-934F-D6F478EC3294}" type="pres">
      <dgm:prSet presAssocID="{4DF61A6A-72F6-415D-850C-114C6D247C45}" presName="textRect" presStyleLbl="revTx" presStyleIdx="0" presStyleCnt="3">
        <dgm:presLayoutVars>
          <dgm:chMax val="1"/>
          <dgm:chPref val="1"/>
        </dgm:presLayoutVars>
      </dgm:prSet>
      <dgm:spPr/>
    </dgm:pt>
    <dgm:pt modelId="{03570323-56C0-4CC3-AD39-2E3625841717}" type="pres">
      <dgm:prSet presAssocID="{89080409-A538-49E4-9218-D9E73E3EE3A5}" presName="sibTrans" presStyleCnt="0"/>
      <dgm:spPr/>
    </dgm:pt>
    <dgm:pt modelId="{39849D9E-20EC-4A04-B4F8-A20610675870}" type="pres">
      <dgm:prSet presAssocID="{1773E033-A7B8-455A-8FAF-C79E589046B7}" presName="compNode" presStyleCnt="0"/>
      <dgm:spPr/>
    </dgm:pt>
    <dgm:pt modelId="{44D03652-F0A2-4271-B81F-B820B78192AA}" type="pres">
      <dgm:prSet presAssocID="{1773E033-A7B8-455A-8FAF-C79E589046B7}" presName="iconRect" presStyleLbl="node1" presStyleIdx="1" presStyleCnt="3"/>
      <dgm: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solidFill>
            <a:schemeClr val="tx2"/>
          </a:solidFill>
        </a:ln>
      </dgm:spPr>
      <dgm:extLst>
        <a:ext uri="{E40237B7-FDA0-4F09-8148-C483321AD2D9}">
          <dgm14:cNvPr xmlns:dgm14="http://schemas.microsoft.com/office/drawing/2010/diagram" id="0" name="" descr="Bookmark"/>
        </a:ext>
      </dgm:extLst>
    </dgm:pt>
    <dgm:pt modelId="{D7A97CFF-0B1F-4E6D-90C9-7F9CD7482E53}" type="pres">
      <dgm:prSet presAssocID="{1773E033-A7B8-455A-8FAF-C79E589046B7}" presName="spaceRect" presStyleCnt="0"/>
      <dgm:spPr/>
    </dgm:pt>
    <dgm:pt modelId="{9CA02DBF-7D52-4F07-8435-1739F59C59DE}" type="pres">
      <dgm:prSet presAssocID="{1773E033-A7B8-455A-8FAF-C79E589046B7}" presName="textRect" presStyleLbl="revTx" presStyleIdx="1" presStyleCnt="3">
        <dgm:presLayoutVars>
          <dgm:chMax val="1"/>
          <dgm:chPref val="1"/>
        </dgm:presLayoutVars>
      </dgm:prSet>
      <dgm:spPr/>
    </dgm:pt>
    <dgm:pt modelId="{BD0A026E-F3C6-4737-8CD4-85BBF4AE7E49}" type="pres">
      <dgm:prSet presAssocID="{A3C9E3AC-7CCB-49E2-B219-B7A6E403C149}" presName="sibTrans" presStyleCnt="0"/>
      <dgm:spPr/>
    </dgm:pt>
    <dgm:pt modelId="{0D539C29-41A3-41A7-8543-CDA1AC0BE550}" type="pres">
      <dgm:prSet presAssocID="{8F94B6FE-79EE-41AE-A2E7-C65109A38C89}" presName="compNode" presStyleCnt="0"/>
      <dgm:spPr/>
    </dgm:pt>
    <dgm:pt modelId="{765C785A-8926-49E2-96A8-BDD5664F5EAE}" type="pres">
      <dgm:prSet presAssocID="{8F94B6FE-79EE-41AE-A2E7-C65109A38C89}" presName="iconRect" presStyleLbl="node1" presStyleIdx="2" presStyleCnt="3"/>
      <dgm: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solidFill>
            <a:schemeClr val="tx2"/>
          </a:solidFill>
        </a:ln>
      </dgm:spPr>
      <dgm:extLst>
        <a:ext uri="{E40237B7-FDA0-4F09-8148-C483321AD2D9}">
          <dgm14:cNvPr xmlns:dgm14="http://schemas.microsoft.com/office/drawing/2010/diagram" id="0" name="" descr="Handshake"/>
        </a:ext>
      </dgm:extLst>
    </dgm:pt>
    <dgm:pt modelId="{E2ECD75A-5AC2-47A1-8390-34278718518B}" type="pres">
      <dgm:prSet presAssocID="{8F94B6FE-79EE-41AE-A2E7-C65109A38C89}" presName="spaceRect" presStyleCnt="0"/>
      <dgm:spPr/>
    </dgm:pt>
    <dgm:pt modelId="{E1D7C4E3-FB78-45B1-8472-93209F7AB0DB}" type="pres">
      <dgm:prSet presAssocID="{8F94B6FE-79EE-41AE-A2E7-C65109A38C89}" presName="textRect" presStyleLbl="revTx" presStyleIdx="2" presStyleCnt="3">
        <dgm:presLayoutVars>
          <dgm:chMax val="1"/>
          <dgm:chPref val="1"/>
        </dgm:presLayoutVars>
      </dgm:prSet>
      <dgm:spPr/>
    </dgm:pt>
  </dgm:ptLst>
  <dgm:cxnLst>
    <dgm:cxn modelId="{B913D044-37F0-414B-9616-67D7FC6330C6}" srcId="{63156AC2-E391-41CA-9606-EDCA0548EC08}" destId="{4DF61A6A-72F6-415D-850C-114C6D247C45}" srcOrd="0" destOrd="0" parTransId="{F9B533DF-A26F-4A0D-BD31-BC5A44085357}" sibTransId="{89080409-A538-49E4-9218-D9E73E3EE3A5}"/>
    <dgm:cxn modelId="{5521AB9C-B061-4BBC-891B-A7E44D592911}" type="presOf" srcId="{1773E033-A7B8-455A-8FAF-C79E589046B7}" destId="{9CA02DBF-7D52-4F07-8435-1739F59C59DE}" srcOrd="0" destOrd="0" presId="urn:microsoft.com/office/officeart/2018/2/layout/IconLabelList"/>
    <dgm:cxn modelId="{DF53DFAE-7A9D-4DBF-855F-7802A2D11EBF}" type="presOf" srcId="{8F94B6FE-79EE-41AE-A2E7-C65109A38C89}" destId="{E1D7C4E3-FB78-45B1-8472-93209F7AB0DB}" srcOrd="0" destOrd="0" presId="urn:microsoft.com/office/officeart/2018/2/layout/IconLabelList"/>
    <dgm:cxn modelId="{C429D6B9-A6AB-4138-BE13-FF7C5BFD43D9}" srcId="{63156AC2-E391-41CA-9606-EDCA0548EC08}" destId="{1773E033-A7B8-455A-8FAF-C79E589046B7}" srcOrd="1" destOrd="0" parTransId="{DE48E01F-BD17-4F3A-B347-311788E53C5A}" sibTransId="{A3C9E3AC-7CCB-49E2-B219-B7A6E403C149}"/>
    <dgm:cxn modelId="{0B2BC9CA-B769-4592-A549-7D0873BCB085}" type="presOf" srcId="{4DF61A6A-72F6-415D-850C-114C6D247C45}" destId="{1580E517-BB7E-4010-934F-D6F478EC3294}" srcOrd="0" destOrd="0" presId="urn:microsoft.com/office/officeart/2018/2/layout/IconLabelList"/>
    <dgm:cxn modelId="{7B4739E7-A6E6-4694-9689-D03C36D7BE15}" srcId="{63156AC2-E391-41CA-9606-EDCA0548EC08}" destId="{8F94B6FE-79EE-41AE-A2E7-C65109A38C89}" srcOrd="2" destOrd="0" parTransId="{D804EFB5-ABBD-4A55-B6D8-FF1B11E6F3C5}" sibTransId="{BCA9639F-CEA7-47F8-81DE-68D947723F25}"/>
    <dgm:cxn modelId="{C32B70E8-009B-4E40-AAF9-3095C5380B1C}" type="presOf" srcId="{63156AC2-E391-41CA-9606-EDCA0548EC08}" destId="{A6FCA578-9395-49D6-8515-21EBB4F8F86E}" srcOrd="0" destOrd="0" presId="urn:microsoft.com/office/officeart/2018/2/layout/IconLabelList"/>
    <dgm:cxn modelId="{F8FB70B4-46FE-46B1-87B6-DCD0E045A3A9}" type="presParOf" srcId="{A6FCA578-9395-49D6-8515-21EBB4F8F86E}" destId="{E84EF956-9095-47BB-BBB4-F1AA8ECEA1CA}" srcOrd="0" destOrd="0" presId="urn:microsoft.com/office/officeart/2018/2/layout/IconLabelList"/>
    <dgm:cxn modelId="{1C391667-3B31-42F6-A691-EED5914C25FE}" type="presParOf" srcId="{E84EF956-9095-47BB-BBB4-F1AA8ECEA1CA}" destId="{BC3ECA1E-01B1-47E5-97B4-5EF33A769F6E}" srcOrd="0" destOrd="0" presId="urn:microsoft.com/office/officeart/2018/2/layout/IconLabelList"/>
    <dgm:cxn modelId="{13B28AC1-0B98-48C0-A35B-02458B12F5F6}" type="presParOf" srcId="{E84EF956-9095-47BB-BBB4-F1AA8ECEA1CA}" destId="{4B5F173B-CA37-48AB-906D-0134C853624C}" srcOrd="1" destOrd="0" presId="urn:microsoft.com/office/officeart/2018/2/layout/IconLabelList"/>
    <dgm:cxn modelId="{52123D2D-E164-4429-AEB9-958BAC0AD0FC}" type="presParOf" srcId="{E84EF956-9095-47BB-BBB4-F1AA8ECEA1CA}" destId="{1580E517-BB7E-4010-934F-D6F478EC3294}" srcOrd="2" destOrd="0" presId="urn:microsoft.com/office/officeart/2018/2/layout/IconLabelList"/>
    <dgm:cxn modelId="{01CA1581-41FE-4006-B033-9DEC9F3B866B}" type="presParOf" srcId="{A6FCA578-9395-49D6-8515-21EBB4F8F86E}" destId="{03570323-56C0-4CC3-AD39-2E3625841717}" srcOrd="1" destOrd="0" presId="urn:microsoft.com/office/officeart/2018/2/layout/IconLabelList"/>
    <dgm:cxn modelId="{BCCBB9BD-7938-4DF5-9629-B2E212E541BB}" type="presParOf" srcId="{A6FCA578-9395-49D6-8515-21EBB4F8F86E}" destId="{39849D9E-20EC-4A04-B4F8-A20610675870}" srcOrd="2" destOrd="0" presId="urn:microsoft.com/office/officeart/2018/2/layout/IconLabelList"/>
    <dgm:cxn modelId="{9B8992C2-CE29-49C8-8693-93B089CF9E4C}" type="presParOf" srcId="{39849D9E-20EC-4A04-B4F8-A20610675870}" destId="{44D03652-F0A2-4271-B81F-B820B78192AA}" srcOrd="0" destOrd="0" presId="urn:microsoft.com/office/officeart/2018/2/layout/IconLabelList"/>
    <dgm:cxn modelId="{6B66F7D4-955C-46D1-ACD5-4C0089FEF5F6}" type="presParOf" srcId="{39849D9E-20EC-4A04-B4F8-A20610675870}" destId="{D7A97CFF-0B1F-4E6D-90C9-7F9CD7482E53}" srcOrd="1" destOrd="0" presId="urn:microsoft.com/office/officeart/2018/2/layout/IconLabelList"/>
    <dgm:cxn modelId="{1D60485B-9DBC-4964-8A40-AFB3FA18C512}" type="presParOf" srcId="{39849D9E-20EC-4A04-B4F8-A20610675870}" destId="{9CA02DBF-7D52-4F07-8435-1739F59C59DE}" srcOrd="2" destOrd="0" presId="urn:microsoft.com/office/officeart/2018/2/layout/IconLabelList"/>
    <dgm:cxn modelId="{FF5F51BD-AB69-4252-8969-18B960AC98F2}" type="presParOf" srcId="{A6FCA578-9395-49D6-8515-21EBB4F8F86E}" destId="{BD0A026E-F3C6-4737-8CD4-85BBF4AE7E49}" srcOrd="3" destOrd="0" presId="urn:microsoft.com/office/officeart/2018/2/layout/IconLabelList"/>
    <dgm:cxn modelId="{A9AC51E4-13D1-410A-B8BB-6F5A17C51CCA}" type="presParOf" srcId="{A6FCA578-9395-49D6-8515-21EBB4F8F86E}" destId="{0D539C29-41A3-41A7-8543-CDA1AC0BE550}" srcOrd="4" destOrd="0" presId="urn:microsoft.com/office/officeart/2018/2/layout/IconLabelList"/>
    <dgm:cxn modelId="{F703F26B-BFBE-4AE1-A6E6-8F5D586028B4}" type="presParOf" srcId="{0D539C29-41A3-41A7-8543-CDA1AC0BE550}" destId="{765C785A-8926-49E2-96A8-BDD5664F5EAE}" srcOrd="0" destOrd="0" presId="urn:microsoft.com/office/officeart/2018/2/layout/IconLabelList"/>
    <dgm:cxn modelId="{168FE125-848B-4C22-AD69-D1C95EFA354C}" type="presParOf" srcId="{0D539C29-41A3-41A7-8543-CDA1AC0BE550}" destId="{E2ECD75A-5AC2-47A1-8390-34278718518B}" srcOrd="1" destOrd="0" presId="urn:microsoft.com/office/officeart/2018/2/layout/IconLabelList"/>
    <dgm:cxn modelId="{A3F08111-805C-4B95-B63D-F6C798261A4A}" type="presParOf" srcId="{0D539C29-41A3-41A7-8543-CDA1AC0BE550}" destId="{E1D7C4E3-FB78-45B1-8472-93209F7AB0DB}"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A54B9D7-B79C-4AED-AC3C-23965D69373E}" type="doc">
      <dgm:prSet loTypeId="urn:microsoft.com/office/officeart/2018/2/layout/IconLabelList" loCatId="icon" qsTypeId="urn:microsoft.com/office/officeart/2005/8/quickstyle/simple1" qsCatId="simple" csTypeId="urn:microsoft.com/office/officeart/2005/8/colors/accent0_3" csCatId="mainScheme" phldr="1"/>
      <dgm:spPr/>
      <dgm:t>
        <a:bodyPr/>
        <a:lstStyle/>
        <a:p>
          <a:endParaRPr lang="en-US"/>
        </a:p>
      </dgm:t>
    </dgm:pt>
    <dgm:pt modelId="{667F638E-A0BE-4347-8587-A318800C8216}">
      <dgm:prSet/>
      <dgm:spPr>
        <a:xfrm>
          <a:off x="78583"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Usage Optimization (Engineers): Right-size resources, eliminate waste.</a:t>
          </a:r>
        </a:p>
      </dgm:t>
    </dgm:pt>
    <dgm:pt modelId="{BD7BC0A1-D7E2-45CF-BE8C-1336CBD215DE}" type="parTrans" cxnId="{8FE02880-5A74-4F43-BCDF-CE78528071D0}">
      <dgm:prSet/>
      <dgm:spPr/>
      <dgm:t>
        <a:bodyPr/>
        <a:lstStyle/>
        <a:p>
          <a:endParaRPr lang="en-US">
            <a:latin typeface="Century Gothic" panose="020B0502020202020204" pitchFamily="34" charset="0"/>
          </a:endParaRPr>
        </a:p>
      </dgm:t>
    </dgm:pt>
    <dgm:pt modelId="{D35755E6-8FCD-4D6B-B2F1-7B9BFE4FD824}" type="sibTrans" cxnId="{8FE02880-5A74-4F43-BCDF-CE78528071D0}">
      <dgm:prSet/>
      <dgm:spPr/>
      <dgm:t>
        <a:bodyPr/>
        <a:lstStyle/>
        <a:p>
          <a:endParaRPr lang="en-US">
            <a:latin typeface="Century Gothic" panose="020B0502020202020204" pitchFamily="34" charset="0"/>
          </a:endParaRPr>
        </a:p>
      </dgm:t>
    </dgm:pt>
    <dgm:pt modelId="{45200851-C8FF-410A-8847-78F590F42D40}">
      <dgm:prSet/>
      <dgm:spPr>
        <a:xfrm>
          <a:off x="2898129"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Rate Optimization (Central Team): Leverage Savings Plans &amp; Reserved Instances.</a:t>
          </a:r>
        </a:p>
      </dgm:t>
    </dgm:pt>
    <dgm:pt modelId="{41609DBE-7F10-4695-BE5D-AFE519C7EA90}" type="parTrans" cxnId="{969EEE8E-C8B5-4781-AB7D-6EE6ED0016E3}">
      <dgm:prSet/>
      <dgm:spPr/>
      <dgm:t>
        <a:bodyPr/>
        <a:lstStyle/>
        <a:p>
          <a:endParaRPr lang="en-US">
            <a:latin typeface="Century Gothic" panose="020B0502020202020204" pitchFamily="34" charset="0"/>
          </a:endParaRPr>
        </a:p>
      </dgm:t>
    </dgm:pt>
    <dgm:pt modelId="{541C1070-6E14-4B8E-BF26-763D43B23180}" type="sibTrans" cxnId="{969EEE8E-C8B5-4781-AB7D-6EE6ED0016E3}">
      <dgm:prSet/>
      <dgm:spPr/>
      <dgm:t>
        <a:bodyPr/>
        <a:lstStyle/>
        <a:p>
          <a:endParaRPr lang="en-US">
            <a:latin typeface="Century Gothic" panose="020B0502020202020204" pitchFamily="34" charset="0"/>
          </a:endParaRPr>
        </a:p>
      </dgm:t>
    </dgm:pt>
    <dgm:pt modelId="{17A8A73C-57A2-4DC9-BF98-4C526CD7D07D}">
      <dgm:prSet/>
      <dgm:spPr>
        <a:xfrm>
          <a:off x="5717674" y="2435142"/>
          <a:ext cx="2399612" cy="720000"/>
        </a:xfrm>
        <a:prstGeom prst="rect">
          <a:avLst/>
        </a:prstGeom>
      </dgm:spPr>
      <dgm:t>
        <a:bodyPr/>
        <a:lstStyle/>
        <a:p>
          <a:pPr>
            <a:lnSpc>
              <a:spcPct val="100000"/>
            </a:lnSpc>
          </a:pPr>
          <a:r>
            <a:rPr lang="en-US">
              <a:latin typeface="Century Gothic" panose="020B0502020202020204" pitchFamily="34" charset="0"/>
              <a:ea typeface="+mn-ea"/>
              <a:cs typeface="+mn-cs"/>
            </a:rPr>
            <a:t>Outcome: Tangible cost savings and reduced waste.</a:t>
          </a:r>
        </a:p>
      </dgm:t>
    </dgm:pt>
    <dgm:pt modelId="{39448E80-EBE0-412E-9339-4467ACCDF866}" type="parTrans" cxnId="{5307E545-ED64-447E-A5F5-A4DE6275DD7D}">
      <dgm:prSet/>
      <dgm:spPr/>
      <dgm:t>
        <a:bodyPr/>
        <a:lstStyle/>
        <a:p>
          <a:endParaRPr lang="en-US">
            <a:latin typeface="Century Gothic" panose="020B0502020202020204" pitchFamily="34" charset="0"/>
          </a:endParaRPr>
        </a:p>
      </dgm:t>
    </dgm:pt>
    <dgm:pt modelId="{C845E581-01D7-4809-8758-4CE78A97F283}" type="sibTrans" cxnId="{5307E545-ED64-447E-A5F5-A4DE6275DD7D}">
      <dgm:prSet/>
      <dgm:spPr/>
      <dgm:t>
        <a:bodyPr/>
        <a:lstStyle/>
        <a:p>
          <a:endParaRPr lang="en-US">
            <a:latin typeface="Century Gothic" panose="020B0502020202020204" pitchFamily="34" charset="0"/>
          </a:endParaRPr>
        </a:p>
      </dgm:t>
    </dgm:pt>
    <dgm:pt modelId="{7C942C8B-18B9-43C6-AAA1-8295AB0892C1}" type="pres">
      <dgm:prSet presAssocID="{DA54B9D7-B79C-4AED-AC3C-23965D69373E}" presName="root" presStyleCnt="0">
        <dgm:presLayoutVars>
          <dgm:dir/>
          <dgm:resizeHandles val="exact"/>
        </dgm:presLayoutVars>
      </dgm:prSet>
      <dgm:spPr/>
    </dgm:pt>
    <dgm:pt modelId="{9B809BE0-189B-4571-80D8-5E0008B5C7BB}" type="pres">
      <dgm:prSet presAssocID="{667F638E-A0BE-4347-8587-A318800C8216}" presName="compNode" presStyleCnt="0"/>
      <dgm:spPr/>
    </dgm:pt>
    <dgm:pt modelId="{DB870D27-3FAA-452C-A7FF-CC5AEF51BEE9}" type="pres">
      <dgm:prSet presAssocID="{667F638E-A0BE-4347-8587-A318800C8216}" presName="iconRect" presStyleLbl="node1" presStyleIdx="0" presStyleCnt="3"/>
      <dgm: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solidFill>
            <a:schemeClr val="tx2"/>
          </a:solidFill>
        </a:ln>
      </dgm:spPr>
      <dgm:extLst>
        <a:ext uri="{E40237B7-FDA0-4F09-8148-C483321AD2D9}">
          <dgm14:cNvPr xmlns:dgm14="http://schemas.microsoft.com/office/drawing/2010/diagram" id="0" name="" descr="Maze"/>
        </a:ext>
      </dgm:extLst>
    </dgm:pt>
    <dgm:pt modelId="{F6C4149F-E86E-4F77-B0BF-18C1E8D9D627}" type="pres">
      <dgm:prSet presAssocID="{667F638E-A0BE-4347-8587-A318800C8216}" presName="spaceRect" presStyleCnt="0"/>
      <dgm:spPr/>
    </dgm:pt>
    <dgm:pt modelId="{0F7AD093-A746-4F2D-A405-9C6011992348}" type="pres">
      <dgm:prSet presAssocID="{667F638E-A0BE-4347-8587-A318800C8216}" presName="textRect" presStyleLbl="revTx" presStyleIdx="0" presStyleCnt="3">
        <dgm:presLayoutVars>
          <dgm:chMax val="1"/>
          <dgm:chPref val="1"/>
        </dgm:presLayoutVars>
      </dgm:prSet>
      <dgm:spPr/>
    </dgm:pt>
    <dgm:pt modelId="{0FFBB582-CA6C-4887-B148-3B424D94AF24}" type="pres">
      <dgm:prSet presAssocID="{D35755E6-8FCD-4D6B-B2F1-7B9BFE4FD824}" presName="sibTrans" presStyleCnt="0"/>
      <dgm:spPr/>
    </dgm:pt>
    <dgm:pt modelId="{8FAEB9E4-C382-484C-9AF7-DC1A7086A16E}" type="pres">
      <dgm:prSet presAssocID="{45200851-C8FF-410A-8847-78F590F42D40}" presName="compNode" presStyleCnt="0"/>
      <dgm:spPr/>
    </dgm:pt>
    <dgm:pt modelId="{F4DF88D4-2AF9-48AB-BEB2-098F14E6EEE5}" type="pres">
      <dgm:prSet presAssocID="{45200851-C8FF-410A-8847-78F590F42D40}" presName="iconRect" presStyleLbl="node1" presStyleIdx="1" presStyleCnt="3"/>
      <dgm: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solidFill>
            <a:schemeClr val="tx2"/>
          </a:solidFill>
        </a:ln>
      </dgm:spPr>
      <dgm:extLst>
        <a:ext uri="{E40237B7-FDA0-4F09-8148-C483321AD2D9}">
          <dgm14:cNvPr xmlns:dgm14="http://schemas.microsoft.com/office/drawing/2010/diagram" id="0" name="" descr="Server"/>
        </a:ext>
      </dgm:extLst>
    </dgm:pt>
    <dgm:pt modelId="{A540B1E9-B308-4114-90C7-BD09DBC30B09}" type="pres">
      <dgm:prSet presAssocID="{45200851-C8FF-410A-8847-78F590F42D40}" presName="spaceRect" presStyleCnt="0"/>
      <dgm:spPr/>
    </dgm:pt>
    <dgm:pt modelId="{A2286D0A-D0FC-4E66-9689-FC4A040CDAEE}" type="pres">
      <dgm:prSet presAssocID="{45200851-C8FF-410A-8847-78F590F42D40}" presName="textRect" presStyleLbl="revTx" presStyleIdx="1" presStyleCnt="3">
        <dgm:presLayoutVars>
          <dgm:chMax val="1"/>
          <dgm:chPref val="1"/>
        </dgm:presLayoutVars>
      </dgm:prSet>
      <dgm:spPr/>
    </dgm:pt>
    <dgm:pt modelId="{46913487-6DE7-4953-B2EE-BDDD175FC432}" type="pres">
      <dgm:prSet presAssocID="{541C1070-6E14-4B8E-BF26-763D43B23180}" presName="sibTrans" presStyleCnt="0"/>
      <dgm:spPr/>
    </dgm:pt>
    <dgm:pt modelId="{03391831-30F0-4D17-B546-11DCA02001F6}" type="pres">
      <dgm:prSet presAssocID="{17A8A73C-57A2-4DC9-BF98-4C526CD7D07D}" presName="compNode" presStyleCnt="0"/>
      <dgm:spPr/>
    </dgm:pt>
    <dgm:pt modelId="{F6F439CB-F8A0-403E-902B-B1BD7A0D59E1}" type="pres">
      <dgm:prSet presAssocID="{17A8A73C-57A2-4DC9-BF98-4C526CD7D07D}" presName="iconRect" presStyleLbl="node1" presStyleIdx="2" presStyleCnt="3"/>
      <dgm: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solidFill>
            <a:schemeClr val="tx2"/>
          </a:solidFill>
        </a:ln>
      </dgm:spPr>
      <dgm:extLst>
        <a:ext uri="{E40237B7-FDA0-4F09-8148-C483321AD2D9}">
          <dgm14:cNvPr xmlns:dgm14="http://schemas.microsoft.com/office/drawing/2010/diagram" id="0" name="" descr="Piggy Bank"/>
        </a:ext>
      </dgm:extLst>
    </dgm:pt>
    <dgm:pt modelId="{4AF1051F-209E-4496-8FBA-969C6708CFAE}" type="pres">
      <dgm:prSet presAssocID="{17A8A73C-57A2-4DC9-BF98-4C526CD7D07D}" presName="spaceRect" presStyleCnt="0"/>
      <dgm:spPr/>
    </dgm:pt>
    <dgm:pt modelId="{67769138-BDF4-49D7-9992-A7FADAA84561}" type="pres">
      <dgm:prSet presAssocID="{17A8A73C-57A2-4DC9-BF98-4C526CD7D07D}" presName="textRect" presStyleLbl="revTx" presStyleIdx="2" presStyleCnt="3">
        <dgm:presLayoutVars>
          <dgm:chMax val="1"/>
          <dgm:chPref val="1"/>
        </dgm:presLayoutVars>
      </dgm:prSet>
      <dgm:spPr/>
    </dgm:pt>
  </dgm:ptLst>
  <dgm:cxnLst>
    <dgm:cxn modelId="{9729EC10-677A-4DF1-BCC4-8D1ADB296FDB}" type="presOf" srcId="{667F638E-A0BE-4347-8587-A318800C8216}" destId="{0F7AD093-A746-4F2D-A405-9C6011992348}" srcOrd="0" destOrd="0" presId="urn:microsoft.com/office/officeart/2018/2/layout/IconLabelList"/>
    <dgm:cxn modelId="{D95F7F26-A839-40E8-B30E-3B839A2FA46C}" type="presOf" srcId="{DA54B9D7-B79C-4AED-AC3C-23965D69373E}" destId="{7C942C8B-18B9-43C6-AAA1-8295AB0892C1}" srcOrd="0" destOrd="0" presId="urn:microsoft.com/office/officeart/2018/2/layout/IconLabelList"/>
    <dgm:cxn modelId="{5307E545-ED64-447E-A5F5-A4DE6275DD7D}" srcId="{DA54B9D7-B79C-4AED-AC3C-23965D69373E}" destId="{17A8A73C-57A2-4DC9-BF98-4C526CD7D07D}" srcOrd="2" destOrd="0" parTransId="{39448E80-EBE0-412E-9339-4467ACCDF866}" sibTransId="{C845E581-01D7-4809-8758-4CE78A97F283}"/>
    <dgm:cxn modelId="{8FE02880-5A74-4F43-BCDF-CE78528071D0}" srcId="{DA54B9D7-B79C-4AED-AC3C-23965D69373E}" destId="{667F638E-A0BE-4347-8587-A318800C8216}" srcOrd="0" destOrd="0" parTransId="{BD7BC0A1-D7E2-45CF-BE8C-1336CBD215DE}" sibTransId="{D35755E6-8FCD-4D6B-B2F1-7B9BFE4FD824}"/>
    <dgm:cxn modelId="{969EEE8E-C8B5-4781-AB7D-6EE6ED0016E3}" srcId="{DA54B9D7-B79C-4AED-AC3C-23965D69373E}" destId="{45200851-C8FF-410A-8847-78F590F42D40}" srcOrd="1" destOrd="0" parTransId="{41609DBE-7F10-4695-BE5D-AFE519C7EA90}" sibTransId="{541C1070-6E14-4B8E-BF26-763D43B23180}"/>
    <dgm:cxn modelId="{D1D9A0AF-9706-4477-87D7-1D2C48AF91DB}" type="presOf" srcId="{45200851-C8FF-410A-8847-78F590F42D40}" destId="{A2286D0A-D0FC-4E66-9689-FC4A040CDAEE}" srcOrd="0" destOrd="0" presId="urn:microsoft.com/office/officeart/2018/2/layout/IconLabelList"/>
    <dgm:cxn modelId="{107629FE-76AD-46D1-830D-3B4DCE7FCB05}" type="presOf" srcId="{17A8A73C-57A2-4DC9-BF98-4C526CD7D07D}" destId="{67769138-BDF4-49D7-9992-A7FADAA84561}" srcOrd="0" destOrd="0" presId="urn:microsoft.com/office/officeart/2018/2/layout/IconLabelList"/>
    <dgm:cxn modelId="{49F789BD-9644-4B91-A6E8-8925E8F6614A}" type="presParOf" srcId="{7C942C8B-18B9-43C6-AAA1-8295AB0892C1}" destId="{9B809BE0-189B-4571-80D8-5E0008B5C7BB}" srcOrd="0" destOrd="0" presId="urn:microsoft.com/office/officeart/2018/2/layout/IconLabelList"/>
    <dgm:cxn modelId="{583EEEFC-9AEE-4B0C-9E52-54FF61B6A9CE}" type="presParOf" srcId="{9B809BE0-189B-4571-80D8-5E0008B5C7BB}" destId="{DB870D27-3FAA-452C-A7FF-CC5AEF51BEE9}" srcOrd="0" destOrd="0" presId="urn:microsoft.com/office/officeart/2018/2/layout/IconLabelList"/>
    <dgm:cxn modelId="{07D1E743-8425-481F-8ECC-8A1CC54FBAEE}" type="presParOf" srcId="{9B809BE0-189B-4571-80D8-5E0008B5C7BB}" destId="{F6C4149F-E86E-4F77-B0BF-18C1E8D9D627}" srcOrd="1" destOrd="0" presId="urn:microsoft.com/office/officeart/2018/2/layout/IconLabelList"/>
    <dgm:cxn modelId="{1F51B334-72E1-49D2-8575-93CA0420A19F}" type="presParOf" srcId="{9B809BE0-189B-4571-80D8-5E0008B5C7BB}" destId="{0F7AD093-A746-4F2D-A405-9C6011992348}" srcOrd="2" destOrd="0" presId="urn:microsoft.com/office/officeart/2018/2/layout/IconLabelList"/>
    <dgm:cxn modelId="{62F6A49F-A824-47D8-AC30-89F3514BAF7E}" type="presParOf" srcId="{7C942C8B-18B9-43C6-AAA1-8295AB0892C1}" destId="{0FFBB582-CA6C-4887-B148-3B424D94AF24}" srcOrd="1" destOrd="0" presId="urn:microsoft.com/office/officeart/2018/2/layout/IconLabelList"/>
    <dgm:cxn modelId="{31F472C4-81EC-47D5-8598-4C91F05B8E2B}" type="presParOf" srcId="{7C942C8B-18B9-43C6-AAA1-8295AB0892C1}" destId="{8FAEB9E4-C382-484C-9AF7-DC1A7086A16E}" srcOrd="2" destOrd="0" presId="urn:microsoft.com/office/officeart/2018/2/layout/IconLabelList"/>
    <dgm:cxn modelId="{27A790BC-622A-4B43-AE6D-9712D19F32E4}" type="presParOf" srcId="{8FAEB9E4-C382-484C-9AF7-DC1A7086A16E}" destId="{F4DF88D4-2AF9-48AB-BEB2-098F14E6EEE5}" srcOrd="0" destOrd="0" presId="urn:microsoft.com/office/officeart/2018/2/layout/IconLabelList"/>
    <dgm:cxn modelId="{515658FA-1779-401B-B1BD-DA377ACA8E69}" type="presParOf" srcId="{8FAEB9E4-C382-484C-9AF7-DC1A7086A16E}" destId="{A540B1E9-B308-4114-90C7-BD09DBC30B09}" srcOrd="1" destOrd="0" presId="urn:microsoft.com/office/officeart/2018/2/layout/IconLabelList"/>
    <dgm:cxn modelId="{4351ED64-D0BF-4BB1-AD48-F82DA3A19140}" type="presParOf" srcId="{8FAEB9E4-C382-484C-9AF7-DC1A7086A16E}" destId="{A2286D0A-D0FC-4E66-9689-FC4A040CDAEE}" srcOrd="2" destOrd="0" presId="urn:microsoft.com/office/officeart/2018/2/layout/IconLabelList"/>
    <dgm:cxn modelId="{DDFA5E08-D1CD-448D-87DA-FB87C2756EFC}" type="presParOf" srcId="{7C942C8B-18B9-43C6-AAA1-8295AB0892C1}" destId="{46913487-6DE7-4953-B2EE-BDDD175FC432}" srcOrd="3" destOrd="0" presId="urn:microsoft.com/office/officeart/2018/2/layout/IconLabelList"/>
    <dgm:cxn modelId="{86A57EE7-B0D0-4F2D-8C64-6F155A090B6C}" type="presParOf" srcId="{7C942C8B-18B9-43C6-AAA1-8295AB0892C1}" destId="{03391831-30F0-4D17-B546-11DCA02001F6}" srcOrd="4" destOrd="0" presId="urn:microsoft.com/office/officeart/2018/2/layout/IconLabelList"/>
    <dgm:cxn modelId="{F4C2C663-74DA-4582-BE48-97D700E53168}" type="presParOf" srcId="{03391831-30F0-4D17-B546-11DCA02001F6}" destId="{F6F439CB-F8A0-403E-902B-B1BD7A0D59E1}" srcOrd="0" destOrd="0" presId="urn:microsoft.com/office/officeart/2018/2/layout/IconLabelList"/>
    <dgm:cxn modelId="{6E1CA5E1-BF1E-4CAB-82E0-BCFF3AD25C3D}" type="presParOf" srcId="{03391831-30F0-4D17-B546-11DCA02001F6}" destId="{4AF1051F-209E-4496-8FBA-969C6708CFAE}" srcOrd="1" destOrd="0" presId="urn:microsoft.com/office/officeart/2018/2/layout/IconLabelList"/>
    <dgm:cxn modelId="{8CD42D8F-0D1C-46FA-B06D-00A77650CC46}" type="presParOf" srcId="{03391831-30F0-4D17-B546-11DCA02001F6}" destId="{67769138-BDF4-49D7-9992-A7FADAA84561}"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2282EA-F509-4597-A48D-C7207F9822BA}"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10A67E0A-B080-4290-95E8-904EBB771846}">
      <dgm:prSet/>
      <dgm:spPr>
        <a:xfrm>
          <a:off x="78583" y="2435142"/>
          <a:ext cx="2399612" cy="720000"/>
        </a:xfrm>
        <a:prstGeom prst="rect">
          <a:avLst/>
        </a:prstGeom>
        <a:noFill/>
        <a:ln>
          <a:noFill/>
        </a:ln>
        <a:effectLst/>
      </dgm:spPr>
      <dgm:t>
        <a:bodyPr/>
        <a:lstStyle/>
        <a:p>
          <a:pPr>
            <a:lnSpc>
              <a:spcPct val="100000"/>
            </a:lnSpc>
            <a:buNone/>
          </a:pPr>
          <a:r>
            <a:rPr lang="en-US">
              <a:solidFill>
                <a:sysClr val="windowText" lastClr="000000">
                  <a:hueOff val="0"/>
                  <a:satOff val="0"/>
                  <a:lumOff val="0"/>
                  <a:alphaOff val="0"/>
                </a:sysClr>
              </a:solidFill>
              <a:latin typeface="Century Gothic" panose="020B0502020202020204" pitchFamily="34" charset="0"/>
              <a:ea typeface="+mn-ea"/>
              <a:cs typeface="+mn-cs"/>
            </a:rPr>
            <a:t>Goal: Turn reactive clean-up into proactive management.</a:t>
          </a:r>
        </a:p>
      </dgm:t>
    </dgm:pt>
    <dgm:pt modelId="{4CB720BF-25A8-4D00-87B9-35EA76639F1D}" type="parTrans" cxnId="{901D0705-B323-4A66-B837-285FC0F96AE8}">
      <dgm:prSet/>
      <dgm:spPr/>
      <dgm:t>
        <a:bodyPr/>
        <a:lstStyle/>
        <a:p>
          <a:endParaRPr lang="en-US">
            <a:latin typeface="Century Gothic" panose="020B0502020202020204" pitchFamily="34" charset="0"/>
          </a:endParaRPr>
        </a:p>
      </dgm:t>
    </dgm:pt>
    <dgm:pt modelId="{00C7D098-0C96-4699-9D78-0BABDADCEDA6}" type="sibTrans" cxnId="{901D0705-B323-4A66-B837-285FC0F96AE8}">
      <dgm:prSet/>
      <dgm:spPr/>
      <dgm:t>
        <a:bodyPr/>
        <a:lstStyle/>
        <a:p>
          <a:endParaRPr lang="en-US">
            <a:latin typeface="Century Gothic" panose="020B0502020202020204" pitchFamily="34" charset="0"/>
          </a:endParaRPr>
        </a:p>
      </dgm:t>
    </dgm:pt>
    <dgm:pt modelId="{90AE7556-AEA1-4180-BE3B-7993D04BC345}">
      <dgm:prSet/>
      <dgm:spPr>
        <a:xfrm>
          <a:off x="2898129" y="2435142"/>
          <a:ext cx="2399612" cy="720000"/>
        </a:xfrm>
        <a:prstGeom prst="rect">
          <a:avLst/>
        </a:prstGeom>
        <a:noFill/>
        <a:ln>
          <a:noFill/>
        </a:ln>
        <a:effectLst/>
      </dgm:spPr>
      <dgm:t>
        <a:bodyPr/>
        <a:lstStyle/>
        <a:p>
          <a:pPr>
            <a:lnSpc>
              <a:spcPct val="100000"/>
            </a:lnSpc>
            <a:buNone/>
          </a:pPr>
          <a:r>
            <a:rPr lang="en-US">
              <a:solidFill>
                <a:sysClr val="windowText" lastClr="000000">
                  <a:hueOff val="0"/>
                  <a:satOff val="0"/>
                  <a:lumOff val="0"/>
                  <a:alphaOff val="0"/>
                </a:sysClr>
              </a:solidFill>
              <a:latin typeface="Century Gothic" panose="020B0502020202020204" pitchFamily="34" charset="0"/>
              <a:ea typeface="+mn-ea"/>
              <a:cs typeface="+mn-cs"/>
            </a:rPr>
            <a:t>Key Actions: Automated alerts, governance policies, continuous tracking.</a:t>
          </a:r>
        </a:p>
      </dgm:t>
    </dgm:pt>
    <dgm:pt modelId="{B2BD24E6-7450-4E96-9319-B72C6D266EDF}" type="parTrans" cxnId="{A650A825-C155-4606-9DD3-1E75FD685E13}">
      <dgm:prSet/>
      <dgm:spPr/>
      <dgm:t>
        <a:bodyPr/>
        <a:lstStyle/>
        <a:p>
          <a:endParaRPr lang="en-US">
            <a:latin typeface="Century Gothic" panose="020B0502020202020204" pitchFamily="34" charset="0"/>
          </a:endParaRPr>
        </a:p>
      </dgm:t>
    </dgm:pt>
    <dgm:pt modelId="{8D91CA86-0F77-41EC-B5FA-73C81FF74DBA}" type="sibTrans" cxnId="{A650A825-C155-4606-9DD3-1E75FD685E13}">
      <dgm:prSet/>
      <dgm:spPr/>
      <dgm:t>
        <a:bodyPr/>
        <a:lstStyle/>
        <a:p>
          <a:endParaRPr lang="en-US">
            <a:latin typeface="Century Gothic" panose="020B0502020202020204" pitchFamily="34" charset="0"/>
          </a:endParaRPr>
        </a:p>
      </dgm:t>
    </dgm:pt>
    <dgm:pt modelId="{59AECA9C-D32E-4261-8833-A26E16477144}">
      <dgm:prSet/>
      <dgm:spPr>
        <a:xfrm>
          <a:off x="5717674" y="2435142"/>
          <a:ext cx="2399612" cy="720000"/>
        </a:xfrm>
        <a:prstGeom prst="rect">
          <a:avLst/>
        </a:prstGeom>
        <a:noFill/>
        <a:ln>
          <a:noFill/>
        </a:ln>
        <a:effectLst/>
      </dgm:spPr>
      <dgm:t>
        <a:bodyPr/>
        <a:lstStyle/>
        <a:p>
          <a:pPr>
            <a:lnSpc>
              <a:spcPct val="100000"/>
            </a:lnSpc>
            <a:buNone/>
          </a:pPr>
          <a:r>
            <a:rPr lang="en-US">
              <a:solidFill>
                <a:sysClr val="windowText" lastClr="000000">
                  <a:hueOff val="0"/>
                  <a:satOff val="0"/>
                  <a:lumOff val="0"/>
                  <a:alphaOff val="0"/>
                </a:sysClr>
              </a:solidFill>
              <a:latin typeface="Century Gothic" panose="020B0502020202020204" pitchFamily="34" charset="0"/>
              <a:ea typeface="+mn-ea"/>
              <a:cs typeface="+mn-cs"/>
            </a:rPr>
            <a:t>Outcome: Stable, predictable, efficient cloud environment.</a:t>
          </a:r>
        </a:p>
      </dgm:t>
    </dgm:pt>
    <dgm:pt modelId="{0F0DB0C0-D58A-4A0A-B159-E6EE137CCB34}" type="parTrans" cxnId="{9E766D08-8EA2-43EB-826D-0122C2FD50FA}">
      <dgm:prSet/>
      <dgm:spPr/>
      <dgm:t>
        <a:bodyPr/>
        <a:lstStyle/>
        <a:p>
          <a:endParaRPr lang="en-US">
            <a:latin typeface="Century Gothic" panose="020B0502020202020204" pitchFamily="34" charset="0"/>
          </a:endParaRPr>
        </a:p>
      </dgm:t>
    </dgm:pt>
    <dgm:pt modelId="{BDAD3C8F-B1D9-46FD-B9A1-06D366985AB0}" type="sibTrans" cxnId="{9E766D08-8EA2-43EB-826D-0122C2FD50FA}">
      <dgm:prSet/>
      <dgm:spPr/>
      <dgm:t>
        <a:bodyPr/>
        <a:lstStyle/>
        <a:p>
          <a:endParaRPr lang="en-US">
            <a:latin typeface="Century Gothic" panose="020B0502020202020204" pitchFamily="34" charset="0"/>
          </a:endParaRPr>
        </a:p>
      </dgm:t>
    </dgm:pt>
    <dgm:pt modelId="{AE95FCC9-C019-45EA-BA26-63A6D1500C47}" type="pres">
      <dgm:prSet presAssocID="{3B2282EA-F509-4597-A48D-C7207F9822BA}" presName="root" presStyleCnt="0">
        <dgm:presLayoutVars>
          <dgm:dir/>
          <dgm:resizeHandles val="exact"/>
        </dgm:presLayoutVars>
      </dgm:prSet>
      <dgm:spPr/>
    </dgm:pt>
    <dgm:pt modelId="{8B204775-3EE2-46E7-9DED-7AB1B96E98A5}" type="pres">
      <dgm:prSet presAssocID="{10A67E0A-B080-4290-95E8-904EBB771846}" presName="compNode" presStyleCnt="0"/>
      <dgm:spPr/>
    </dgm:pt>
    <dgm:pt modelId="{CEE250BA-F3B9-4C00-86D1-38557B5E7911}" type="pres">
      <dgm:prSet presAssocID="{10A67E0A-B080-4290-95E8-904EBB771846}" presName="iconRect" presStyleLbl="node1" presStyleIdx="0" presStyleCnt="3"/>
      <dgm:spPr>
        <a:xfrm>
          <a:off x="738477" y="1037662"/>
          <a:ext cx="1079825" cy="1079825"/>
        </a:xfrm>
        <a:prstGeom prst="rect">
          <a:avLst/>
        </a:prstGeom>
        <a:blipFill>
          <a:blip xmlns:r="http://schemas.openxmlformats.org/officeDocument/2006/relationships" r:embed="rId1">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tx2"/>
          </a:solidFill>
          <a:prstDash val="solid"/>
        </a:ln>
        <a:effectLst/>
      </dgm:spPr>
      <dgm:extLst>
        <a:ext uri="{E40237B7-FDA0-4F09-8148-C483321AD2D9}">
          <dgm14:cNvPr xmlns:dgm14="http://schemas.microsoft.com/office/drawing/2010/diagram" id="0" name="" descr="Bullseye"/>
        </a:ext>
      </dgm:extLst>
    </dgm:pt>
    <dgm:pt modelId="{92E13539-6FE3-4F1B-94B5-826A643FF7FD}" type="pres">
      <dgm:prSet presAssocID="{10A67E0A-B080-4290-95E8-904EBB771846}" presName="spaceRect" presStyleCnt="0"/>
      <dgm:spPr/>
    </dgm:pt>
    <dgm:pt modelId="{D7159674-6BE3-426F-88F1-4885DA159A4C}" type="pres">
      <dgm:prSet presAssocID="{10A67E0A-B080-4290-95E8-904EBB771846}" presName="textRect" presStyleLbl="revTx" presStyleIdx="0" presStyleCnt="3">
        <dgm:presLayoutVars>
          <dgm:chMax val="1"/>
          <dgm:chPref val="1"/>
        </dgm:presLayoutVars>
      </dgm:prSet>
      <dgm:spPr/>
    </dgm:pt>
    <dgm:pt modelId="{97510E5E-670D-4E0E-A1AA-A450D88D9160}" type="pres">
      <dgm:prSet presAssocID="{00C7D098-0C96-4699-9D78-0BABDADCEDA6}" presName="sibTrans" presStyleCnt="0"/>
      <dgm:spPr/>
    </dgm:pt>
    <dgm:pt modelId="{F9645227-692E-4D8B-A956-DE238CE77DB7}" type="pres">
      <dgm:prSet presAssocID="{90AE7556-AEA1-4180-BE3B-7993D04BC345}" presName="compNode" presStyleCnt="0"/>
      <dgm:spPr/>
    </dgm:pt>
    <dgm:pt modelId="{626CC8C9-34B2-4ABD-ACAB-5F413260960C}" type="pres">
      <dgm:prSet presAssocID="{90AE7556-AEA1-4180-BE3B-7993D04BC345}" presName="iconRect" presStyleLbl="node1" presStyleIdx="1" presStyleCnt="3"/>
      <dgm:spPr>
        <a:xfrm>
          <a:off x="3558022" y="1037662"/>
          <a:ext cx="1079825" cy="1079825"/>
        </a:xfrm>
        <a:prstGeom prst="rect">
          <a:avLst/>
        </a:prstGeom>
        <a:blipFill>
          <a:blip xmlns:r="http://schemas.openxmlformats.org/officeDocument/2006/relationships" r:embed="rId3">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tx2"/>
          </a:solidFill>
          <a:prstDash val="solid"/>
        </a:ln>
        <a:effectLst/>
      </dgm:spPr>
      <dgm:extLst>
        <a:ext uri="{E40237B7-FDA0-4F09-8148-C483321AD2D9}">
          <dgm14:cNvPr xmlns:dgm14="http://schemas.microsoft.com/office/drawing/2010/diagram" id="0" name="" descr="Bell"/>
        </a:ext>
      </dgm:extLst>
    </dgm:pt>
    <dgm:pt modelId="{31AB4A35-26F2-4159-8FDF-3E79500A180E}" type="pres">
      <dgm:prSet presAssocID="{90AE7556-AEA1-4180-BE3B-7993D04BC345}" presName="spaceRect" presStyleCnt="0"/>
      <dgm:spPr/>
    </dgm:pt>
    <dgm:pt modelId="{6D016414-8B99-45C9-8913-D919DA1FB173}" type="pres">
      <dgm:prSet presAssocID="{90AE7556-AEA1-4180-BE3B-7993D04BC345}" presName="textRect" presStyleLbl="revTx" presStyleIdx="1" presStyleCnt="3">
        <dgm:presLayoutVars>
          <dgm:chMax val="1"/>
          <dgm:chPref val="1"/>
        </dgm:presLayoutVars>
      </dgm:prSet>
      <dgm:spPr/>
    </dgm:pt>
    <dgm:pt modelId="{95E2BCBE-2D51-4A33-9710-7598550716F7}" type="pres">
      <dgm:prSet presAssocID="{8D91CA86-0F77-41EC-B5FA-73C81FF74DBA}" presName="sibTrans" presStyleCnt="0"/>
      <dgm:spPr/>
    </dgm:pt>
    <dgm:pt modelId="{59FBD077-0FE7-43B3-9B91-CF9AC502BD4E}" type="pres">
      <dgm:prSet presAssocID="{59AECA9C-D32E-4261-8833-A26E16477144}" presName="compNode" presStyleCnt="0"/>
      <dgm:spPr/>
    </dgm:pt>
    <dgm:pt modelId="{C23B2C55-2CEF-449D-8EFF-128849E68028}" type="pres">
      <dgm:prSet presAssocID="{59AECA9C-D32E-4261-8833-A26E16477144}" presName="iconRect" presStyleLbl="node1" presStyleIdx="2" presStyleCnt="3"/>
      <dgm:spPr>
        <a:xfrm>
          <a:off x="6377567" y="1037662"/>
          <a:ext cx="1079825" cy="1079825"/>
        </a:xfrm>
        <a:prstGeom prst="rect">
          <a:avLst/>
        </a:prstGeom>
        <a:blipFill>
          <a:blip xmlns:r="http://schemas.openxmlformats.org/officeDocument/2006/relationships" r:embed="rId5">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tx2"/>
          </a:solidFill>
          <a:prstDash val="solid"/>
        </a:ln>
        <a:effectLst/>
      </dgm:spPr>
      <dgm:extLst>
        <a:ext uri="{E40237B7-FDA0-4F09-8148-C483321AD2D9}">
          <dgm14:cNvPr xmlns:dgm14="http://schemas.microsoft.com/office/drawing/2010/diagram" id="0" name="" descr="Cloud"/>
        </a:ext>
      </dgm:extLst>
    </dgm:pt>
    <dgm:pt modelId="{4B9FF709-A683-4BDB-9457-51B49A1C91A8}" type="pres">
      <dgm:prSet presAssocID="{59AECA9C-D32E-4261-8833-A26E16477144}" presName="spaceRect" presStyleCnt="0"/>
      <dgm:spPr/>
    </dgm:pt>
    <dgm:pt modelId="{27244309-873B-4427-9EC3-6429B6CACB96}" type="pres">
      <dgm:prSet presAssocID="{59AECA9C-D32E-4261-8833-A26E16477144}" presName="textRect" presStyleLbl="revTx" presStyleIdx="2" presStyleCnt="3">
        <dgm:presLayoutVars>
          <dgm:chMax val="1"/>
          <dgm:chPref val="1"/>
        </dgm:presLayoutVars>
      </dgm:prSet>
      <dgm:spPr/>
    </dgm:pt>
  </dgm:ptLst>
  <dgm:cxnLst>
    <dgm:cxn modelId="{901D0705-B323-4A66-B837-285FC0F96AE8}" srcId="{3B2282EA-F509-4597-A48D-C7207F9822BA}" destId="{10A67E0A-B080-4290-95E8-904EBB771846}" srcOrd="0" destOrd="0" parTransId="{4CB720BF-25A8-4D00-87B9-35EA76639F1D}" sibTransId="{00C7D098-0C96-4699-9D78-0BABDADCEDA6}"/>
    <dgm:cxn modelId="{F6ACD107-194D-4158-B874-4CB5C94D0CE5}" type="presOf" srcId="{90AE7556-AEA1-4180-BE3B-7993D04BC345}" destId="{6D016414-8B99-45C9-8913-D919DA1FB173}" srcOrd="0" destOrd="0" presId="urn:microsoft.com/office/officeart/2018/2/layout/IconLabelList"/>
    <dgm:cxn modelId="{9E766D08-8EA2-43EB-826D-0122C2FD50FA}" srcId="{3B2282EA-F509-4597-A48D-C7207F9822BA}" destId="{59AECA9C-D32E-4261-8833-A26E16477144}" srcOrd="2" destOrd="0" parTransId="{0F0DB0C0-D58A-4A0A-B159-E6EE137CCB34}" sibTransId="{BDAD3C8F-B1D9-46FD-B9A1-06D366985AB0}"/>
    <dgm:cxn modelId="{3678F011-89D9-4440-870D-AA8C30C56D43}" type="presOf" srcId="{59AECA9C-D32E-4261-8833-A26E16477144}" destId="{27244309-873B-4427-9EC3-6429B6CACB96}" srcOrd="0" destOrd="0" presId="urn:microsoft.com/office/officeart/2018/2/layout/IconLabelList"/>
    <dgm:cxn modelId="{A650A825-C155-4606-9DD3-1E75FD685E13}" srcId="{3B2282EA-F509-4597-A48D-C7207F9822BA}" destId="{90AE7556-AEA1-4180-BE3B-7993D04BC345}" srcOrd="1" destOrd="0" parTransId="{B2BD24E6-7450-4E96-9319-B72C6D266EDF}" sibTransId="{8D91CA86-0F77-41EC-B5FA-73C81FF74DBA}"/>
    <dgm:cxn modelId="{35323EAA-01C2-49A7-B482-D555048AE124}" type="presOf" srcId="{10A67E0A-B080-4290-95E8-904EBB771846}" destId="{D7159674-6BE3-426F-88F1-4885DA159A4C}" srcOrd="0" destOrd="0" presId="urn:microsoft.com/office/officeart/2018/2/layout/IconLabelList"/>
    <dgm:cxn modelId="{D37A01DC-6CD3-4AD5-A391-A2CD0A7D4169}" type="presOf" srcId="{3B2282EA-F509-4597-A48D-C7207F9822BA}" destId="{AE95FCC9-C019-45EA-BA26-63A6D1500C47}" srcOrd="0" destOrd="0" presId="urn:microsoft.com/office/officeart/2018/2/layout/IconLabelList"/>
    <dgm:cxn modelId="{0A0BCD41-D0D3-4BDF-9E45-CDECC5FEEE15}" type="presParOf" srcId="{AE95FCC9-C019-45EA-BA26-63A6D1500C47}" destId="{8B204775-3EE2-46E7-9DED-7AB1B96E98A5}" srcOrd="0" destOrd="0" presId="urn:microsoft.com/office/officeart/2018/2/layout/IconLabelList"/>
    <dgm:cxn modelId="{01372429-A3C3-4F24-BFBD-E7FB092853BA}" type="presParOf" srcId="{8B204775-3EE2-46E7-9DED-7AB1B96E98A5}" destId="{CEE250BA-F3B9-4C00-86D1-38557B5E7911}" srcOrd="0" destOrd="0" presId="urn:microsoft.com/office/officeart/2018/2/layout/IconLabelList"/>
    <dgm:cxn modelId="{973F35D3-2CDE-444A-A9E1-D7AD738DCC91}" type="presParOf" srcId="{8B204775-3EE2-46E7-9DED-7AB1B96E98A5}" destId="{92E13539-6FE3-4F1B-94B5-826A643FF7FD}" srcOrd="1" destOrd="0" presId="urn:microsoft.com/office/officeart/2018/2/layout/IconLabelList"/>
    <dgm:cxn modelId="{F96521B6-AE32-4E71-B2C3-C715D3C10298}" type="presParOf" srcId="{8B204775-3EE2-46E7-9DED-7AB1B96E98A5}" destId="{D7159674-6BE3-426F-88F1-4885DA159A4C}" srcOrd="2" destOrd="0" presId="urn:microsoft.com/office/officeart/2018/2/layout/IconLabelList"/>
    <dgm:cxn modelId="{98FDE3B2-FEE5-4485-B8EC-509B445115B9}" type="presParOf" srcId="{AE95FCC9-C019-45EA-BA26-63A6D1500C47}" destId="{97510E5E-670D-4E0E-A1AA-A450D88D9160}" srcOrd="1" destOrd="0" presId="urn:microsoft.com/office/officeart/2018/2/layout/IconLabelList"/>
    <dgm:cxn modelId="{1A05F820-4CCF-4051-B6C8-F914EA0A160A}" type="presParOf" srcId="{AE95FCC9-C019-45EA-BA26-63A6D1500C47}" destId="{F9645227-692E-4D8B-A956-DE238CE77DB7}" srcOrd="2" destOrd="0" presId="urn:microsoft.com/office/officeart/2018/2/layout/IconLabelList"/>
    <dgm:cxn modelId="{8FE255CC-14A2-4025-983A-C0F21C7F605A}" type="presParOf" srcId="{F9645227-692E-4D8B-A956-DE238CE77DB7}" destId="{626CC8C9-34B2-4ABD-ACAB-5F413260960C}" srcOrd="0" destOrd="0" presId="urn:microsoft.com/office/officeart/2018/2/layout/IconLabelList"/>
    <dgm:cxn modelId="{F6470CB7-100F-472F-B4BB-7E5D96BDA3F8}" type="presParOf" srcId="{F9645227-692E-4D8B-A956-DE238CE77DB7}" destId="{31AB4A35-26F2-4159-8FDF-3E79500A180E}" srcOrd="1" destOrd="0" presId="urn:microsoft.com/office/officeart/2018/2/layout/IconLabelList"/>
    <dgm:cxn modelId="{29D16DF6-B9A6-4AE0-A0DA-AFAA14B8C69F}" type="presParOf" srcId="{F9645227-692E-4D8B-A956-DE238CE77DB7}" destId="{6D016414-8B99-45C9-8913-D919DA1FB173}" srcOrd="2" destOrd="0" presId="urn:microsoft.com/office/officeart/2018/2/layout/IconLabelList"/>
    <dgm:cxn modelId="{93686C94-D1E4-48CD-B224-AFC5585F6D6C}" type="presParOf" srcId="{AE95FCC9-C019-45EA-BA26-63A6D1500C47}" destId="{95E2BCBE-2D51-4A33-9710-7598550716F7}" srcOrd="3" destOrd="0" presId="urn:microsoft.com/office/officeart/2018/2/layout/IconLabelList"/>
    <dgm:cxn modelId="{5F4839AD-9DFA-4168-A49E-1DF064CA451F}" type="presParOf" srcId="{AE95FCC9-C019-45EA-BA26-63A6D1500C47}" destId="{59FBD077-0FE7-43B3-9B91-CF9AC502BD4E}" srcOrd="4" destOrd="0" presId="urn:microsoft.com/office/officeart/2018/2/layout/IconLabelList"/>
    <dgm:cxn modelId="{E4EBEF03-7309-473E-B1BF-A14950A45306}" type="presParOf" srcId="{59FBD077-0FE7-43B3-9B91-CF9AC502BD4E}" destId="{C23B2C55-2CEF-449D-8EFF-128849E68028}" srcOrd="0" destOrd="0" presId="urn:microsoft.com/office/officeart/2018/2/layout/IconLabelList"/>
    <dgm:cxn modelId="{2B848560-B3E5-4965-90FA-5EA15E5B4A5E}" type="presParOf" srcId="{59FBD077-0FE7-43B3-9B91-CF9AC502BD4E}" destId="{4B9FF709-A683-4BDB-9457-51B49A1C91A8}" srcOrd="1" destOrd="0" presId="urn:microsoft.com/office/officeart/2018/2/layout/IconLabelList"/>
    <dgm:cxn modelId="{8B509CF3-9080-43D7-B389-6F4185DFF511}" type="presParOf" srcId="{59FBD077-0FE7-43B3-9B91-CF9AC502BD4E}" destId="{27244309-873B-4427-9EC3-6429B6CACB96}"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8678C50-B254-433B-B6C6-DE32080A7A96}" type="doc">
      <dgm:prSet loTypeId="urn:microsoft.com/office/officeart/2018/2/layout/IconVerticalSolidList" loCatId="icon" qsTypeId="urn:microsoft.com/office/officeart/2005/8/quickstyle/simple1" qsCatId="simple" csTypeId="urn:microsoft.com/office/officeart/2018/5/colors/Iconchunking_neutralbg_accent1_2" csCatId="accent1" phldr="1"/>
      <dgm:spPr/>
      <dgm:t>
        <a:bodyPr/>
        <a:lstStyle/>
        <a:p>
          <a:endParaRPr lang="en-US"/>
        </a:p>
      </dgm:t>
    </dgm:pt>
    <dgm:pt modelId="{807DAE65-5991-4280-A57C-564A196072AF}">
      <dgm:prSet custT="1"/>
      <dgm:spPr>
        <a:xfrm>
          <a:off x="1452806" y="681330"/>
          <a:ext cx="6743064" cy="1257841"/>
        </a:xfrm>
        <a:prstGeom prst="rect">
          <a:avLst/>
        </a:prstGeom>
        <a:noFill/>
        <a:ln>
          <a:noFill/>
        </a:ln>
        <a:effectLst/>
      </dgm:spPr>
      <dgm:t>
        <a:bodyPr/>
        <a:lstStyle/>
        <a:p>
          <a:pPr>
            <a:lnSpc>
              <a:spcPct val="100000"/>
            </a:lnSpc>
            <a:buNone/>
          </a:pPr>
          <a:r>
            <a:rPr lang="en-US" sz="1600">
              <a:solidFill>
                <a:sysClr val="windowText" lastClr="000000">
                  <a:hueOff val="0"/>
                  <a:satOff val="0"/>
                  <a:lumOff val="0"/>
                  <a:alphaOff val="0"/>
                </a:sysClr>
              </a:solidFill>
              <a:latin typeface="Century Gothic" panose="020B0502020202020204" pitchFamily="34" charset="0"/>
              <a:ea typeface="+mn-ea"/>
              <a:cs typeface="+mn-cs"/>
            </a:rPr>
            <a:t>Achieving cost control isn’t the destination.</a:t>
          </a:r>
        </a:p>
      </dgm:t>
    </dgm:pt>
    <dgm:pt modelId="{1B84E7DB-87E0-490C-86EA-277BFEB88187}" type="parTrans" cxnId="{2359B299-19CE-48DB-969D-0CCA3F6F9058}">
      <dgm:prSet/>
      <dgm:spPr/>
      <dgm:t>
        <a:bodyPr/>
        <a:lstStyle/>
        <a:p>
          <a:endParaRPr lang="en-US" sz="1600">
            <a:latin typeface="Century Gothic" panose="020B0502020202020204" pitchFamily="34" charset="0"/>
          </a:endParaRPr>
        </a:p>
      </dgm:t>
    </dgm:pt>
    <dgm:pt modelId="{B6973E2C-C737-4FF4-B9AD-2220B3213554}" type="sibTrans" cxnId="{2359B299-19CE-48DB-969D-0CCA3F6F9058}">
      <dgm:prSet/>
      <dgm:spPr/>
      <dgm:t>
        <a:bodyPr/>
        <a:lstStyle/>
        <a:p>
          <a:endParaRPr lang="en-US" sz="1600">
            <a:latin typeface="Century Gothic" panose="020B0502020202020204" pitchFamily="34" charset="0"/>
          </a:endParaRPr>
        </a:p>
      </dgm:t>
    </dgm:pt>
    <dgm:pt modelId="{9A770774-CA53-4D16-8280-523A11F990C2}">
      <dgm:prSet custT="1"/>
      <dgm:spPr>
        <a:xfrm>
          <a:off x="1452806" y="2253632"/>
          <a:ext cx="6743064" cy="1257841"/>
        </a:xfrm>
        <a:prstGeom prst="rect">
          <a:avLst/>
        </a:prstGeom>
        <a:noFill/>
        <a:ln>
          <a:noFill/>
        </a:ln>
        <a:effectLst/>
      </dgm:spPr>
      <dgm:t>
        <a:bodyPr/>
        <a:lstStyle/>
        <a:p>
          <a:pPr>
            <a:lnSpc>
              <a:spcPct val="100000"/>
            </a:lnSpc>
            <a:buNone/>
          </a:pPr>
          <a:r>
            <a:rPr lang="en-US" sz="1600">
              <a:solidFill>
                <a:sysClr val="windowText" lastClr="000000">
                  <a:hueOff val="0"/>
                  <a:satOff val="0"/>
                  <a:lumOff val="0"/>
                  <a:alphaOff val="0"/>
                </a:sysClr>
              </a:solidFill>
              <a:latin typeface="Century Gothic" panose="020B0502020202020204" pitchFamily="34" charset="0"/>
              <a:ea typeface="+mn-ea"/>
              <a:cs typeface="+mn-cs"/>
            </a:rPr>
            <a:t>It’s the launching pad for the next stage of evolution.</a:t>
          </a:r>
        </a:p>
      </dgm:t>
    </dgm:pt>
    <dgm:pt modelId="{4D0A58CB-152F-4818-ACEA-2E282D4F51AB}" type="parTrans" cxnId="{FCE62692-41A7-4FF2-9768-9673A1AF4ABE}">
      <dgm:prSet/>
      <dgm:spPr/>
      <dgm:t>
        <a:bodyPr/>
        <a:lstStyle/>
        <a:p>
          <a:endParaRPr lang="en-US" sz="1600">
            <a:latin typeface="Century Gothic" panose="020B0502020202020204" pitchFamily="34" charset="0"/>
          </a:endParaRPr>
        </a:p>
      </dgm:t>
    </dgm:pt>
    <dgm:pt modelId="{4F2A2F6C-CB02-43D4-9A0A-2A53EB2CC0FF}" type="sibTrans" cxnId="{FCE62692-41A7-4FF2-9768-9673A1AF4ABE}">
      <dgm:prSet/>
      <dgm:spPr/>
      <dgm:t>
        <a:bodyPr/>
        <a:lstStyle/>
        <a:p>
          <a:endParaRPr lang="en-US" sz="1600">
            <a:latin typeface="Century Gothic" panose="020B0502020202020204" pitchFamily="34" charset="0"/>
          </a:endParaRPr>
        </a:p>
      </dgm:t>
    </dgm:pt>
    <dgm:pt modelId="{FA341035-5FBA-4754-A3AC-72A7984A92D1}" type="pres">
      <dgm:prSet presAssocID="{88678C50-B254-433B-B6C6-DE32080A7A96}" presName="root" presStyleCnt="0">
        <dgm:presLayoutVars>
          <dgm:dir/>
          <dgm:resizeHandles val="exact"/>
        </dgm:presLayoutVars>
      </dgm:prSet>
      <dgm:spPr/>
    </dgm:pt>
    <dgm:pt modelId="{C4BBF442-B386-4516-97C9-98ABBC1E7C7D}" type="pres">
      <dgm:prSet presAssocID="{807DAE65-5991-4280-A57C-564A196072AF}" presName="compNode" presStyleCnt="0"/>
      <dgm:spPr/>
    </dgm:pt>
    <dgm:pt modelId="{ED9B68CA-4E73-4820-BD11-7BB4A3E243D1}" type="pres">
      <dgm:prSet presAssocID="{807DAE65-5991-4280-A57C-564A196072AF}" presName="bgRect" presStyleLbl="bgShp" presStyleIdx="0" presStyleCnt="2"/>
      <dgm:spPr>
        <a:xfrm>
          <a:off x="0" y="681330"/>
          <a:ext cx="8195871" cy="1257841"/>
        </a:xfrm>
        <a:prstGeom prst="roundRect">
          <a:avLst>
            <a:gd name="adj" fmla="val 10000"/>
          </a:avLst>
        </a:prstGeom>
        <a:solidFill>
          <a:schemeClr val="accent5">
            <a:lumMod val="60000"/>
            <a:lumOff val="40000"/>
          </a:schemeClr>
        </a:solidFill>
        <a:ln>
          <a:noFill/>
        </a:ln>
        <a:effectLst/>
      </dgm:spPr>
    </dgm:pt>
    <dgm:pt modelId="{51DB6403-909B-444C-BCFE-170A8CBDC96A}" type="pres">
      <dgm:prSet presAssocID="{807DAE65-5991-4280-A57C-564A196072AF}" presName="iconRect" presStyleLbl="node1" presStyleIdx="0" presStyleCnt="2"/>
      <dgm:spPr>
        <a:xfrm>
          <a:off x="380497" y="964345"/>
          <a:ext cx="691812" cy="691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alpha val="0"/>
              <a:hueOff val="0"/>
              <a:satOff val="0"/>
              <a:lumOff val="0"/>
              <a:alphaOff val="0"/>
            </a:sysClr>
          </a:solidFill>
          <a:prstDash val="solid"/>
        </a:ln>
        <a:effectLst/>
      </dgm:spPr>
      <dgm:extLst>
        <a:ext uri="{E40237B7-FDA0-4F09-8148-C483321AD2D9}">
          <dgm14:cNvPr xmlns:dgm14="http://schemas.microsoft.com/office/drawing/2010/diagram" id="0" name="" descr="Coins"/>
        </a:ext>
      </dgm:extLst>
    </dgm:pt>
    <dgm:pt modelId="{175FC9EC-24DA-4D4A-87F5-9EC94B9461F9}" type="pres">
      <dgm:prSet presAssocID="{807DAE65-5991-4280-A57C-564A196072AF}" presName="spaceRect" presStyleCnt="0"/>
      <dgm:spPr/>
    </dgm:pt>
    <dgm:pt modelId="{72C8656E-1E5A-4D7E-97EB-294E4BDCB3FB}" type="pres">
      <dgm:prSet presAssocID="{807DAE65-5991-4280-A57C-564A196072AF}" presName="parTx" presStyleLbl="revTx" presStyleIdx="0" presStyleCnt="2">
        <dgm:presLayoutVars>
          <dgm:chMax val="0"/>
          <dgm:chPref val="0"/>
        </dgm:presLayoutVars>
      </dgm:prSet>
      <dgm:spPr/>
    </dgm:pt>
    <dgm:pt modelId="{62D310D9-02EC-4262-8484-30A8FF604AF1}" type="pres">
      <dgm:prSet presAssocID="{B6973E2C-C737-4FF4-B9AD-2220B3213554}" presName="sibTrans" presStyleCnt="0"/>
      <dgm:spPr/>
    </dgm:pt>
    <dgm:pt modelId="{8BFEF435-ABEB-41E2-871A-76C01870A232}" type="pres">
      <dgm:prSet presAssocID="{9A770774-CA53-4D16-8280-523A11F990C2}" presName="compNode" presStyleCnt="0"/>
      <dgm:spPr/>
    </dgm:pt>
    <dgm:pt modelId="{0DE449D6-BFA0-41EF-92FC-42B2AE8748E0}" type="pres">
      <dgm:prSet presAssocID="{9A770774-CA53-4D16-8280-523A11F990C2}" presName="bgRect" presStyleLbl="bgShp" presStyleIdx="1" presStyleCnt="2"/>
      <dgm:spPr>
        <a:xfrm>
          <a:off x="0" y="2253632"/>
          <a:ext cx="8195871" cy="1257841"/>
        </a:xfrm>
        <a:prstGeom prst="roundRect">
          <a:avLst>
            <a:gd name="adj" fmla="val 10000"/>
          </a:avLst>
        </a:prstGeom>
        <a:solidFill>
          <a:schemeClr val="tx2">
            <a:lumMod val="40000"/>
            <a:lumOff val="60000"/>
          </a:schemeClr>
        </a:solidFill>
        <a:ln>
          <a:noFill/>
        </a:ln>
        <a:effectLst/>
      </dgm:spPr>
    </dgm:pt>
    <dgm:pt modelId="{704F3F83-D6E7-489B-915D-600EC1E33BA1}" type="pres">
      <dgm:prSet presAssocID="{9A770774-CA53-4D16-8280-523A11F990C2}" presName="iconRect" presStyleLbl="node1" presStyleIdx="1" presStyleCnt="2"/>
      <dgm:spPr>
        <a:xfrm>
          <a:off x="380497" y="2536647"/>
          <a:ext cx="691812" cy="691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ysClr val="window" lastClr="FFFFFF">
              <a:alpha val="0"/>
              <a:hueOff val="0"/>
              <a:satOff val="0"/>
              <a:lumOff val="0"/>
              <a:alphaOff val="0"/>
            </a:sysClr>
          </a:solidFill>
          <a:prstDash val="solid"/>
        </a:ln>
        <a:effectLst/>
      </dgm:spPr>
      <dgm:extLst>
        <a:ext uri="{E40237B7-FDA0-4F09-8148-C483321AD2D9}">
          <dgm14:cNvPr xmlns:dgm14="http://schemas.microsoft.com/office/drawing/2010/diagram" id="0" name="" descr="Rocket"/>
        </a:ext>
      </dgm:extLst>
    </dgm:pt>
    <dgm:pt modelId="{C878A38C-CE21-4AC2-B8D3-76B372CBF6FF}" type="pres">
      <dgm:prSet presAssocID="{9A770774-CA53-4D16-8280-523A11F990C2}" presName="spaceRect" presStyleCnt="0"/>
      <dgm:spPr/>
    </dgm:pt>
    <dgm:pt modelId="{3064D84F-2790-4D11-8CF5-87A061A1B551}" type="pres">
      <dgm:prSet presAssocID="{9A770774-CA53-4D16-8280-523A11F990C2}" presName="parTx" presStyleLbl="revTx" presStyleIdx="1" presStyleCnt="2">
        <dgm:presLayoutVars>
          <dgm:chMax val="0"/>
          <dgm:chPref val="0"/>
        </dgm:presLayoutVars>
      </dgm:prSet>
      <dgm:spPr/>
    </dgm:pt>
  </dgm:ptLst>
  <dgm:cxnLst>
    <dgm:cxn modelId="{53A60D7D-96CD-4802-A7F5-C355E6A6800B}" type="presOf" srcId="{807DAE65-5991-4280-A57C-564A196072AF}" destId="{72C8656E-1E5A-4D7E-97EB-294E4BDCB3FB}" srcOrd="0" destOrd="0" presId="urn:microsoft.com/office/officeart/2018/2/layout/IconVerticalSolidList"/>
    <dgm:cxn modelId="{FCE62692-41A7-4FF2-9768-9673A1AF4ABE}" srcId="{88678C50-B254-433B-B6C6-DE32080A7A96}" destId="{9A770774-CA53-4D16-8280-523A11F990C2}" srcOrd="1" destOrd="0" parTransId="{4D0A58CB-152F-4818-ACEA-2E282D4F51AB}" sibTransId="{4F2A2F6C-CB02-43D4-9A0A-2A53EB2CC0FF}"/>
    <dgm:cxn modelId="{2359B299-19CE-48DB-969D-0CCA3F6F9058}" srcId="{88678C50-B254-433B-B6C6-DE32080A7A96}" destId="{807DAE65-5991-4280-A57C-564A196072AF}" srcOrd="0" destOrd="0" parTransId="{1B84E7DB-87E0-490C-86EA-277BFEB88187}" sibTransId="{B6973E2C-C737-4FF4-B9AD-2220B3213554}"/>
    <dgm:cxn modelId="{421942B3-F716-4594-B40E-88A31E2E4D7E}" type="presOf" srcId="{88678C50-B254-433B-B6C6-DE32080A7A96}" destId="{FA341035-5FBA-4754-A3AC-72A7984A92D1}" srcOrd="0" destOrd="0" presId="urn:microsoft.com/office/officeart/2018/2/layout/IconVerticalSolidList"/>
    <dgm:cxn modelId="{96BED5FE-F4B6-4DCA-BB83-FCBEE2105071}" type="presOf" srcId="{9A770774-CA53-4D16-8280-523A11F990C2}" destId="{3064D84F-2790-4D11-8CF5-87A061A1B551}" srcOrd="0" destOrd="0" presId="urn:microsoft.com/office/officeart/2018/2/layout/IconVerticalSolidList"/>
    <dgm:cxn modelId="{135269D4-ACF8-415B-9C96-A3FC3595C288}" type="presParOf" srcId="{FA341035-5FBA-4754-A3AC-72A7984A92D1}" destId="{C4BBF442-B386-4516-97C9-98ABBC1E7C7D}" srcOrd="0" destOrd="0" presId="urn:microsoft.com/office/officeart/2018/2/layout/IconVerticalSolidList"/>
    <dgm:cxn modelId="{BB951A09-38B7-4537-981C-1CA9EC62ACF8}" type="presParOf" srcId="{C4BBF442-B386-4516-97C9-98ABBC1E7C7D}" destId="{ED9B68CA-4E73-4820-BD11-7BB4A3E243D1}" srcOrd="0" destOrd="0" presId="urn:microsoft.com/office/officeart/2018/2/layout/IconVerticalSolidList"/>
    <dgm:cxn modelId="{1D3EB6A0-7C21-4634-AA86-EFE7A3DA2AAF}" type="presParOf" srcId="{C4BBF442-B386-4516-97C9-98ABBC1E7C7D}" destId="{51DB6403-909B-444C-BCFE-170A8CBDC96A}" srcOrd="1" destOrd="0" presId="urn:microsoft.com/office/officeart/2018/2/layout/IconVerticalSolidList"/>
    <dgm:cxn modelId="{DEF91C65-4298-4922-9E0F-C0264D058DEA}" type="presParOf" srcId="{C4BBF442-B386-4516-97C9-98ABBC1E7C7D}" destId="{175FC9EC-24DA-4D4A-87F5-9EC94B9461F9}" srcOrd="2" destOrd="0" presId="urn:microsoft.com/office/officeart/2018/2/layout/IconVerticalSolidList"/>
    <dgm:cxn modelId="{C78886C0-6D10-4F21-B9BA-868F5AA61F7A}" type="presParOf" srcId="{C4BBF442-B386-4516-97C9-98ABBC1E7C7D}" destId="{72C8656E-1E5A-4D7E-97EB-294E4BDCB3FB}" srcOrd="3" destOrd="0" presId="urn:microsoft.com/office/officeart/2018/2/layout/IconVerticalSolidList"/>
    <dgm:cxn modelId="{4877F993-F5F2-4090-8B1C-E6BB86FCE8E5}" type="presParOf" srcId="{FA341035-5FBA-4754-A3AC-72A7984A92D1}" destId="{62D310D9-02EC-4262-8484-30A8FF604AF1}" srcOrd="1" destOrd="0" presId="urn:microsoft.com/office/officeart/2018/2/layout/IconVerticalSolidList"/>
    <dgm:cxn modelId="{20B08EE4-8FE8-4EFC-8745-EEF411D07010}" type="presParOf" srcId="{FA341035-5FBA-4754-A3AC-72A7984A92D1}" destId="{8BFEF435-ABEB-41E2-871A-76C01870A232}" srcOrd="2" destOrd="0" presId="urn:microsoft.com/office/officeart/2018/2/layout/IconVerticalSolidList"/>
    <dgm:cxn modelId="{CE5F6F73-1BC1-4A69-B50E-8FAEFAB6A32D}" type="presParOf" srcId="{8BFEF435-ABEB-41E2-871A-76C01870A232}" destId="{0DE449D6-BFA0-41EF-92FC-42B2AE8748E0}" srcOrd="0" destOrd="0" presId="urn:microsoft.com/office/officeart/2018/2/layout/IconVerticalSolidList"/>
    <dgm:cxn modelId="{19A151F6-4F43-4F16-AD3A-7F06BA5E53ED}" type="presParOf" srcId="{8BFEF435-ABEB-41E2-871A-76C01870A232}" destId="{704F3F83-D6E7-489B-915D-600EC1E33BA1}" srcOrd="1" destOrd="0" presId="urn:microsoft.com/office/officeart/2018/2/layout/IconVerticalSolidList"/>
    <dgm:cxn modelId="{23DBCD02-1620-43BC-ACEB-1F3A8DBF337D}" type="presParOf" srcId="{8BFEF435-ABEB-41E2-871A-76C01870A232}" destId="{C878A38C-CE21-4AC2-B8D3-76B372CBF6FF}" srcOrd="2" destOrd="0" presId="urn:microsoft.com/office/officeart/2018/2/layout/IconVerticalSolidList"/>
    <dgm:cxn modelId="{DD0CB591-B648-4918-BCA6-9B3D5941227D}" type="presParOf" srcId="{8BFEF435-ABEB-41E2-871A-76C01870A232}" destId="{3064D84F-2790-4D11-8CF5-87A061A1B55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C5561A2-ACA4-4FF0-B427-A0C8DB6DB831}"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F8C45C3B-6B00-4261-A024-BDC4A54EFAE8}">
      <dgm:prSet custT="1"/>
      <dgm:spPr>
        <a:xfrm>
          <a:off x="0" y="0"/>
          <a:ext cx="6556696" cy="811669"/>
        </a:xfrm>
        <a:prstGeom prst="roundRect">
          <a:avLst>
            <a:gd name="adj" fmla="val 10000"/>
          </a:avLst>
        </a:prstGeom>
      </dgm:spPr>
      <dgm:t>
        <a:bodyPr/>
        <a:lstStyle/>
        <a:p>
          <a:pPr>
            <a:buNone/>
          </a:pPr>
          <a:r>
            <a:rPr lang="en-US" sz="1800" b="1">
              <a:latin typeface="Century Gothic" panose="020B0502020202020204" pitchFamily="34" charset="0"/>
              <a:ea typeface="+mn-ea"/>
              <a:cs typeface="+mn-cs"/>
            </a:rPr>
            <a:t>From: </a:t>
          </a:r>
          <a:r>
            <a:rPr lang="en-US" sz="1800">
              <a:latin typeface="Century Gothic" panose="020B0502020202020204" pitchFamily="34" charset="0"/>
              <a:ea typeface="+mn-ea"/>
              <a:cs typeface="+mn-cs"/>
            </a:rPr>
            <a:t>“How much did our infrastructure cost?”</a:t>
          </a:r>
        </a:p>
      </dgm:t>
    </dgm:pt>
    <dgm:pt modelId="{7A99BBB9-FF48-4AB6-8E9B-308C5DECA552}" type="parTrans" cxnId="{D71BA3E1-9066-4854-8FB3-7AA0A8DD9C7E}">
      <dgm:prSet/>
      <dgm:spPr/>
      <dgm:t>
        <a:bodyPr/>
        <a:lstStyle/>
        <a:p>
          <a:endParaRPr lang="en-US" sz="1800">
            <a:latin typeface="Century Gothic" panose="020B0502020202020204" pitchFamily="34" charset="0"/>
          </a:endParaRPr>
        </a:p>
      </dgm:t>
    </dgm:pt>
    <dgm:pt modelId="{1D7C9B13-161F-4BA9-BA45-5DE8BDC9BD42}" type="sibTrans" cxnId="{D71BA3E1-9066-4854-8FB3-7AA0A8DD9C7E}">
      <dgm:prSet custT="1"/>
      <dgm:spPr>
        <a:xfrm>
          <a:off x="6029111" y="621664"/>
          <a:ext cx="527584" cy="527584"/>
        </a:xfrm>
        <a:prstGeom prst="downArrow">
          <a:avLst>
            <a:gd name="adj1" fmla="val 55000"/>
            <a:gd name="adj2" fmla="val 45000"/>
          </a:avLst>
        </a:prstGeom>
      </dgm:spPr>
      <dgm:t>
        <a:bodyPr/>
        <a:lstStyle/>
        <a:p>
          <a:pPr>
            <a:buNone/>
          </a:pPr>
          <a:endParaRPr lang="en-US" sz="1800">
            <a:solidFill>
              <a:sysClr val="windowText" lastClr="000000">
                <a:hueOff val="0"/>
                <a:satOff val="0"/>
                <a:lumOff val="0"/>
                <a:alphaOff val="0"/>
              </a:sysClr>
            </a:solidFill>
            <a:latin typeface="Century Gothic" panose="020B0502020202020204" pitchFamily="34" charset="0"/>
            <a:ea typeface="+mn-ea"/>
            <a:cs typeface="+mn-cs"/>
          </a:endParaRPr>
        </a:p>
      </dgm:t>
    </dgm:pt>
    <dgm:pt modelId="{14D565AA-8EFA-4EB6-8C6B-FFE31F11150F}">
      <dgm:prSet custT="1"/>
      <dgm:spPr>
        <a:xfrm>
          <a:off x="549123" y="959245"/>
          <a:ext cx="6556696" cy="811669"/>
        </a:xfrm>
        <a:prstGeom prst="roundRect">
          <a:avLst>
            <a:gd name="adj" fmla="val 10000"/>
          </a:avLst>
        </a:prstGeom>
        <a:solidFill>
          <a:schemeClr val="accent5">
            <a:lumMod val="40000"/>
            <a:lumOff val="60000"/>
          </a:schemeClr>
        </a:solidFill>
      </dgm:spPr>
      <dgm:t>
        <a:bodyPr/>
        <a:lstStyle/>
        <a:p>
          <a:pPr>
            <a:buNone/>
          </a:pPr>
          <a:r>
            <a:rPr lang="en-US" sz="1800">
              <a:latin typeface="Century Gothic" panose="020B0502020202020204" pitchFamily="34" charset="0"/>
              <a:ea typeface="+mn-ea"/>
              <a:cs typeface="+mn-cs"/>
            </a:rPr>
            <a:t>TO: - What is our cloud cost per customer transaction?</a:t>
          </a:r>
        </a:p>
      </dgm:t>
    </dgm:pt>
    <dgm:pt modelId="{4C1C9AEA-7E3F-4E0F-BDA7-DF4D20F8DD6C}" type="parTrans" cxnId="{2E93CEE0-5DD5-47EF-ADEC-0F02D7791C93}">
      <dgm:prSet/>
      <dgm:spPr/>
      <dgm:t>
        <a:bodyPr/>
        <a:lstStyle/>
        <a:p>
          <a:endParaRPr lang="en-US" sz="1800">
            <a:latin typeface="Century Gothic" panose="020B0502020202020204" pitchFamily="34" charset="0"/>
          </a:endParaRPr>
        </a:p>
      </dgm:t>
    </dgm:pt>
    <dgm:pt modelId="{A461CDF7-BC73-4AF6-A88F-CBC420E141DB}" type="sibTrans" cxnId="{2E93CEE0-5DD5-47EF-ADEC-0F02D7791C93}">
      <dgm:prSet custT="1"/>
      <dgm:spPr>
        <a:xfrm>
          <a:off x="6578235" y="1580910"/>
          <a:ext cx="527584" cy="527584"/>
        </a:xfrm>
        <a:prstGeom prst="downArrow">
          <a:avLst>
            <a:gd name="adj1" fmla="val 55000"/>
            <a:gd name="adj2" fmla="val 45000"/>
          </a:avLst>
        </a:prstGeom>
      </dgm:spPr>
      <dgm:t>
        <a:bodyPr/>
        <a:lstStyle/>
        <a:p>
          <a:pPr>
            <a:buNone/>
          </a:pPr>
          <a:endParaRPr lang="en-US" sz="1800">
            <a:solidFill>
              <a:sysClr val="windowText" lastClr="000000">
                <a:hueOff val="0"/>
                <a:satOff val="0"/>
                <a:lumOff val="0"/>
                <a:alphaOff val="0"/>
              </a:sysClr>
            </a:solidFill>
            <a:latin typeface="Century Gothic" panose="020B0502020202020204" pitchFamily="34" charset="0"/>
            <a:ea typeface="+mn-ea"/>
            <a:cs typeface="+mn-cs"/>
          </a:endParaRPr>
        </a:p>
      </dgm:t>
    </dgm:pt>
    <dgm:pt modelId="{A69AFB19-B640-42D4-A8B9-0921FAE0E769}">
      <dgm:prSet custT="1"/>
      <dgm:spPr>
        <a:xfrm>
          <a:off x="1090050" y="1918490"/>
          <a:ext cx="6556696" cy="811669"/>
        </a:xfrm>
        <a:prstGeom prst="roundRect">
          <a:avLst>
            <a:gd name="adj" fmla="val 10000"/>
          </a:avLst>
        </a:prstGeom>
        <a:solidFill>
          <a:schemeClr val="accent5">
            <a:lumMod val="60000"/>
            <a:lumOff val="40000"/>
          </a:schemeClr>
        </a:solidFill>
      </dgm:spPr>
      <dgm:t>
        <a:bodyPr/>
        <a:lstStyle/>
        <a:p>
          <a:pPr>
            <a:buNone/>
          </a:pPr>
          <a:r>
            <a:rPr lang="en-US" sz="1800">
              <a:latin typeface="Century Gothic" panose="020B0502020202020204" pitchFamily="34" charset="0"/>
              <a:ea typeface="+mn-ea"/>
              <a:cs typeface="+mn-cs"/>
            </a:rPr>
            <a:t>- What is the cost to acquire a new user?</a:t>
          </a:r>
        </a:p>
      </dgm:t>
    </dgm:pt>
    <dgm:pt modelId="{49B6EF05-B0A0-4E18-819D-43DBDB57B746}" type="parTrans" cxnId="{D17AA6EE-3519-4AC4-A71D-F4752D63AD40}">
      <dgm:prSet/>
      <dgm:spPr/>
      <dgm:t>
        <a:bodyPr/>
        <a:lstStyle/>
        <a:p>
          <a:endParaRPr lang="en-US" sz="1800">
            <a:latin typeface="Century Gothic" panose="020B0502020202020204" pitchFamily="34" charset="0"/>
          </a:endParaRPr>
        </a:p>
      </dgm:t>
    </dgm:pt>
    <dgm:pt modelId="{A937C63C-7B54-46E5-8F53-954A345036C2}" type="sibTrans" cxnId="{D17AA6EE-3519-4AC4-A71D-F4752D63AD40}">
      <dgm:prSet custT="1"/>
      <dgm:spPr>
        <a:xfrm>
          <a:off x="7119162" y="2540155"/>
          <a:ext cx="527584" cy="527584"/>
        </a:xfrm>
        <a:prstGeom prst="downArrow">
          <a:avLst>
            <a:gd name="adj1" fmla="val 55000"/>
            <a:gd name="adj2" fmla="val 45000"/>
          </a:avLst>
        </a:prstGeom>
      </dgm:spPr>
      <dgm:t>
        <a:bodyPr/>
        <a:lstStyle/>
        <a:p>
          <a:pPr>
            <a:buNone/>
          </a:pPr>
          <a:endParaRPr lang="en-US" sz="1800">
            <a:solidFill>
              <a:sysClr val="windowText" lastClr="000000">
                <a:hueOff val="0"/>
                <a:satOff val="0"/>
                <a:lumOff val="0"/>
                <a:alphaOff val="0"/>
              </a:sysClr>
            </a:solidFill>
            <a:latin typeface="Century Gothic" panose="020B0502020202020204" pitchFamily="34" charset="0"/>
            <a:ea typeface="+mn-ea"/>
            <a:cs typeface="+mn-cs"/>
          </a:endParaRPr>
        </a:p>
      </dgm:t>
    </dgm:pt>
    <dgm:pt modelId="{889A31F2-10FA-493B-ABF6-88410090C700}">
      <dgm:prSet custT="1"/>
      <dgm:spPr>
        <a:xfrm>
          <a:off x="1639174" y="2877735"/>
          <a:ext cx="6556696" cy="811669"/>
        </a:xfrm>
        <a:prstGeom prst="roundRect">
          <a:avLst>
            <a:gd name="adj" fmla="val 10000"/>
          </a:avLst>
        </a:prstGeom>
        <a:solidFill>
          <a:schemeClr val="accent1">
            <a:lumMod val="40000"/>
            <a:lumOff val="60000"/>
          </a:schemeClr>
        </a:solidFill>
      </dgm:spPr>
      <dgm:t>
        <a:bodyPr/>
        <a:lstStyle/>
        <a:p>
          <a:pPr>
            <a:buNone/>
          </a:pPr>
          <a:r>
            <a:rPr lang="en-US" sz="1800">
              <a:latin typeface="Century Gothic" panose="020B0502020202020204" pitchFamily="34" charset="0"/>
              <a:ea typeface="+mn-ea"/>
              <a:cs typeface="+mn-cs"/>
            </a:rPr>
            <a:t>- How does this spend improve user engagement?</a:t>
          </a:r>
        </a:p>
      </dgm:t>
    </dgm:pt>
    <dgm:pt modelId="{83CD86F6-941B-4D4C-AD3B-304C33229ECC}" type="parTrans" cxnId="{80D0B946-B2CE-4E35-BF02-6A4228278DBC}">
      <dgm:prSet/>
      <dgm:spPr/>
      <dgm:t>
        <a:bodyPr/>
        <a:lstStyle/>
        <a:p>
          <a:endParaRPr lang="en-US" sz="1800">
            <a:latin typeface="Century Gothic" panose="020B0502020202020204" pitchFamily="34" charset="0"/>
          </a:endParaRPr>
        </a:p>
      </dgm:t>
    </dgm:pt>
    <dgm:pt modelId="{B0B352D4-01D7-4BC9-A592-F425C48ABD54}" type="sibTrans" cxnId="{80D0B946-B2CE-4E35-BF02-6A4228278DBC}">
      <dgm:prSet/>
      <dgm:spPr/>
      <dgm:t>
        <a:bodyPr/>
        <a:lstStyle/>
        <a:p>
          <a:endParaRPr lang="en-US" sz="1800">
            <a:latin typeface="Century Gothic" panose="020B0502020202020204" pitchFamily="34" charset="0"/>
          </a:endParaRPr>
        </a:p>
      </dgm:t>
    </dgm:pt>
    <dgm:pt modelId="{0BC72226-CF5D-4DAD-9E4F-9CCAA3CE8BB1}" type="pres">
      <dgm:prSet presAssocID="{FC5561A2-ACA4-4FF0-B427-A0C8DB6DB831}" presName="outerComposite" presStyleCnt="0">
        <dgm:presLayoutVars>
          <dgm:chMax val="5"/>
          <dgm:dir/>
          <dgm:resizeHandles val="exact"/>
        </dgm:presLayoutVars>
      </dgm:prSet>
      <dgm:spPr/>
    </dgm:pt>
    <dgm:pt modelId="{A5F9099A-5A51-4B61-B0E3-5CD2468D81B0}" type="pres">
      <dgm:prSet presAssocID="{FC5561A2-ACA4-4FF0-B427-A0C8DB6DB831}" presName="dummyMaxCanvas" presStyleCnt="0">
        <dgm:presLayoutVars/>
      </dgm:prSet>
      <dgm:spPr/>
    </dgm:pt>
    <dgm:pt modelId="{C6742071-AD5A-42F3-9781-00DFF85777DE}" type="pres">
      <dgm:prSet presAssocID="{FC5561A2-ACA4-4FF0-B427-A0C8DB6DB831}" presName="FourNodes_1" presStyleLbl="node1" presStyleIdx="0" presStyleCnt="4">
        <dgm:presLayoutVars>
          <dgm:bulletEnabled val="1"/>
        </dgm:presLayoutVars>
      </dgm:prSet>
      <dgm:spPr/>
    </dgm:pt>
    <dgm:pt modelId="{77D97446-51D2-4877-A354-C44ED1778774}" type="pres">
      <dgm:prSet presAssocID="{FC5561A2-ACA4-4FF0-B427-A0C8DB6DB831}" presName="FourNodes_2" presStyleLbl="node1" presStyleIdx="1" presStyleCnt="4">
        <dgm:presLayoutVars>
          <dgm:bulletEnabled val="1"/>
        </dgm:presLayoutVars>
      </dgm:prSet>
      <dgm:spPr/>
    </dgm:pt>
    <dgm:pt modelId="{59BB7FE9-3A01-4BAC-ADDA-1C058137447B}" type="pres">
      <dgm:prSet presAssocID="{FC5561A2-ACA4-4FF0-B427-A0C8DB6DB831}" presName="FourNodes_3" presStyleLbl="node1" presStyleIdx="2" presStyleCnt="4">
        <dgm:presLayoutVars>
          <dgm:bulletEnabled val="1"/>
        </dgm:presLayoutVars>
      </dgm:prSet>
      <dgm:spPr/>
    </dgm:pt>
    <dgm:pt modelId="{3B9AB6A0-37E1-49CF-94EB-D17041AB40F8}" type="pres">
      <dgm:prSet presAssocID="{FC5561A2-ACA4-4FF0-B427-A0C8DB6DB831}" presName="FourNodes_4" presStyleLbl="node1" presStyleIdx="3" presStyleCnt="4">
        <dgm:presLayoutVars>
          <dgm:bulletEnabled val="1"/>
        </dgm:presLayoutVars>
      </dgm:prSet>
      <dgm:spPr/>
    </dgm:pt>
    <dgm:pt modelId="{E474DF90-C33B-4F5F-A9A0-51990C98E88A}" type="pres">
      <dgm:prSet presAssocID="{FC5561A2-ACA4-4FF0-B427-A0C8DB6DB831}" presName="FourConn_1-2" presStyleLbl="fgAccFollowNode1" presStyleIdx="0" presStyleCnt="3">
        <dgm:presLayoutVars>
          <dgm:bulletEnabled val="1"/>
        </dgm:presLayoutVars>
      </dgm:prSet>
      <dgm:spPr/>
    </dgm:pt>
    <dgm:pt modelId="{FF322582-F823-4839-8FC2-B9A08CF7FBE1}" type="pres">
      <dgm:prSet presAssocID="{FC5561A2-ACA4-4FF0-B427-A0C8DB6DB831}" presName="FourConn_2-3" presStyleLbl="fgAccFollowNode1" presStyleIdx="1" presStyleCnt="3">
        <dgm:presLayoutVars>
          <dgm:bulletEnabled val="1"/>
        </dgm:presLayoutVars>
      </dgm:prSet>
      <dgm:spPr/>
    </dgm:pt>
    <dgm:pt modelId="{CD1368A2-1632-4907-89BA-CFC0E9D7A5A6}" type="pres">
      <dgm:prSet presAssocID="{FC5561A2-ACA4-4FF0-B427-A0C8DB6DB831}" presName="FourConn_3-4" presStyleLbl="fgAccFollowNode1" presStyleIdx="2" presStyleCnt="3">
        <dgm:presLayoutVars>
          <dgm:bulletEnabled val="1"/>
        </dgm:presLayoutVars>
      </dgm:prSet>
      <dgm:spPr/>
    </dgm:pt>
    <dgm:pt modelId="{AEEF8CD4-592A-4D50-92E9-D38658156413}" type="pres">
      <dgm:prSet presAssocID="{FC5561A2-ACA4-4FF0-B427-A0C8DB6DB831}" presName="FourNodes_1_text" presStyleLbl="node1" presStyleIdx="3" presStyleCnt="4">
        <dgm:presLayoutVars>
          <dgm:bulletEnabled val="1"/>
        </dgm:presLayoutVars>
      </dgm:prSet>
      <dgm:spPr/>
    </dgm:pt>
    <dgm:pt modelId="{7704AF4C-5139-47A9-9B4D-FCE0CA621690}" type="pres">
      <dgm:prSet presAssocID="{FC5561A2-ACA4-4FF0-B427-A0C8DB6DB831}" presName="FourNodes_2_text" presStyleLbl="node1" presStyleIdx="3" presStyleCnt="4">
        <dgm:presLayoutVars>
          <dgm:bulletEnabled val="1"/>
        </dgm:presLayoutVars>
      </dgm:prSet>
      <dgm:spPr/>
    </dgm:pt>
    <dgm:pt modelId="{80B4C5F2-2570-4C54-ABC6-B3F33BB72EAA}" type="pres">
      <dgm:prSet presAssocID="{FC5561A2-ACA4-4FF0-B427-A0C8DB6DB831}" presName="FourNodes_3_text" presStyleLbl="node1" presStyleIdx="3" presStyleCnt="4">
        <dgm:presLayoutVars>
          <dgm:bulletEnabled val="1"/>
        </dgm:presLayoutVars>
      </dgm:prSet>
      <dgm:spPr/>
    </dgm:pt>
    <dgm:pt modelId="{4677EC34-C981-4246-B534-BAA1C7483E09}" type="pres">
      <dgm:prSet presAssocID="{FC5561A2-ACA4-4FF0-B427-A0C8DB6DB831}" presName="FourNodes_4_text" presStyleLbl="node1" presStyleIdx="3" presStyleCnt="4">
        <dgm:presLayoutVars>
          <dgm:bulletEnabled val="1"/>
        </dgm:presLayoutVars>
      </dgm:prSet>
      <dgm:spPr/>
    </dgm:pt>
  </dgm:ptLst>
  <dgm:cxnLst>
    <dgm:cxn modelId="{017A8E0E-F371-4A19-8EF9-C919456836BB}" type="presOf" srcId="{889A31F2-10FA-493B-ABF6-88410090C700}" destId="{3B9AB6A0-37E1-49CF-94EB-D17041AB40F8}" srcOrd="0" destOrd="0" presId="urn:microsoft.com/office/officeart/2005/8/layout/vProcess5"/>
    <dgm:cxn modelId="{BEAA3C2D-34D3-4964-91E7-DBC44E3AE63C}" type="presOf" srcId="{14D565AA-8EFA-4EB6-8C6B-FFE31F11150F}" destId="{77D97446-51D2-4877-A354-C44ED1778774}" srcOrd="0" destOrd="0" presId="urn:microsoft.com/office/officeart/2005/8/layout/vProcess5"/>
    <dgm:cxn modelId="{C3BFDF32-CBA5-4B28-93B1-0E5B1497D49A}" type="presOf" srcId="{A937C63C-7B54-46E5-8F53-954A345036C2}" destId="{CD1368A2-1632-4907-89BA-CFC0E9D7A5A6}" srcOrd="0" destOrd="0" presId="urn:microsoft.com/office/officeart/2005/8/layout/vProcess5"/>
    <dgm:cxn modelId="{80D0B946-B2CE-4E35-BF02-6A4228278DBC}" srcId="{FC5561A2-ACA4-4FF0-B427-A0C8DB6DB831}" destId="{889A31F2-10FA-493B-ABF6-88410090C700}" srcOrd="3" destOrd="0" parTransId="{83CD86F6-941B-4D4C-AD3B-304C33229ECC}" sibTransId="{B0B352D4-01D7-4BC9-A592-F425C48ABD54}"/>
    <dgm:cxn modelId="{8AB54449-5228-4115-8103-4A398E6254A9}" type="presOf" srcId="{F8C45C3B-6B00-4261-A024-BDC4A54EFAE8}" destId="{C6742071-AD5A-42F3-9781-00DFF85777DE}" srcOrd="0" destOrd="0" presId="urn:microsoft.com/office/officeart/2005/8/layout/vProcess5"/>
    <dgm:cxn modelId="{A2F30A73-FA7D-4383-AE65-182634D90B30}" type="presOf" srcId="{A69AFB19-B640-42D4-A8B9-0921FAE0E769}" destId="{80B4C5F2-2570-4C54-ABC6-B3F33BB72EAA}" srcOrd="1" destOrd="0" presId="urn:microsoft.com/office/officeart/2005/8/layout/vProcess5"/>
    <dgm:cxn modelId="{C86F438B-DF80-40C3-BA08-8761F169BC16}" type="presOf" srcId="{14D565AA-8EFA-4EB6-8C6B-FFE31F11150F}" destId="{7704AF4C-5139-47A9-9B4D-FCE0CA621690}" srcOrd="1" destOrd="0" presId="urn:microsoft.com/office/officeart/2005/8/layout/vProcess5"/>
    <dgm:cxn modelId="{E803D3B6-677F-4882-A7A6-9652C3F8D2CB}" type="presOf" srcId="{1D7C9B13-161F-4BA9-BA45-5DE8BDC9BD42}" destId="{E474DF90-C33B-4F5F-A9A0-51990C98E88A}" srcOrd="0" destOrd="0" presId="urn:microsoft.com/office/officeart/2005/8/layout/vProcess5"/>
    <dgm:cxn modelId="{6476F1D3-0BB6-4405-A252-350A108D2DAC}" type="presOf" srcId="{FC5561A2-ACA4-4FF0-B427-A0C8DB6DB831}" destId="{0BC72226-CF5D-4DAD-9E4F-9CCAA3CE8BB1}" srcOrd="0" destOrd="0" presId="urn:microsoft.com/office/officeart/2005/8/layout/vProcess5"/>
    <dgm:cxn modelId="{5EF2E1D8-A1C5-4618-B8BF-6CD54C0CDD2E}" type="presOf" srcId="{A69AFB19-B640-42D4-A8B9-0921FAE0E769}" destId="{59BB7FE9-3A01-4BAC-ADDA-1C058137447B}" srcOrd="0" destOrd="0" presId="urn:microsoft.com/office/officeart/2005/8/layout/vProcess5"/>
    <dgm:cxn modelId="{F66388DB-D86F-458E-8082-ADAE8D9DD345}" type="presOf" srcId="{A461CDF7-BC73-4AF6-A88F-CBC420E141DB}" destId="{FF322582-F823-4839-8FC2-B9A08CF7FBE1}" srcOrd="0" destOrd="0" presId="urn:microsoft.com/office/officeart/2005/8/layout/vProcess5"/>
    <dgm:cxn modelId="{2E93CEE0-5DD5-47EF-ADEC-0F02D7791C93}" srcId="{FC5561A2-ACA4-4FF0-B427-A0C8DB6DB831}" destId="{14D565AA-8EFA-4EB6-8C6B-FFE31F11150F}" srcOrd="1" destOrd="0" parTransId="{4C1C9AEA-7E3F-4E0F-BDA7-DF4D20F8DD6C}" sibTransId="{A461CDF7-BC73-4AF6-A88F-CBC420E141DB}"/>
    <dgm:cxn modelId="{D71BA3E1-9066-4854-8FB3-7AA0A8DD9C7E}" srcId="{FC5561A2-ACA4-4FF0-B427-A0C8DB6DB831}" destId="{F8C45C3B-6B00-4261-A024-BDC4A54EFAE8}" srcOrd="0" destOrd="0" parTransId="{7A99BBB9-FF48-4AB6-8E9B-308C5DECA552}" sibTransId="{1D7C9B13-161F-4BA9-BA45-5DE8BDC9BD42}"/>
    <dgm:cxn modelId="{A26C7FE6-6E8B-4BEC-95FC-EEEEB980773A}" type="presOf" srcId="{889A31F2-10FA-493B-ABF6-88410090C700}" destId="{4677EC34-C981-4246-B534-BAA1C7483E09}" srcOrd="1" destOrd="0" presId="urn:microsoft.com/office/officeart/2005/8/layout/vProcess5"/>
    <dgm:cxn modelId="{D17AA6EE-3519-4AC4-A71D-F4752D63AD40}" srcId="{FC5561A2-ACA4-4FF0-B427-A0C8DB6DB831}" destId="{A69AFB19-B640-42D4-A8B9-0921FAE0E769}" srcOrd="2" destOrd="0" parTransId="{49B6EF05-B0A0-4E18-819D-43DBDB57B746}" sibTransId="{A937C63C-7B54-46E5-8F53-954A345036C2}"/>
    <dgm:cxn modelId="{763282F0-1FAB-496B-AE33-A4AFAD3B3519}" type="presOf" srcId="{F8C45C3B-6B00-4261-A024-BDC4A54EFAE8}" destId="{AEEF8CD4-592A-4D50-92E9-D38658156413}" srcOrd="1" destOrd="0" presId="urn:microsoft.com/office/officeart/2005/8/layout/vProcess5"/>
    <dgm:cxn modelId="{C534C714-CC7A-491D-85FA-F4CC65020DB3}" type="presParOf" srcId="{0BC72226-CF5D-4DAD-9E4F-9CCAA3CE8BB1}" destId="{A5F9099A-5A51-4B61-B0E3-5CD2468D81B0}" srcOrd="0" destOrd="0" presId="urn:microsoft.com/office/officeart/2005/8/layout/vProcess5"/>
    <dgm:cxn modelId="{61D8FDD5-39B9-45F8-A652-C157DB51D095}" type="presParOf" srcId="{0BC72226-CF5D-4DAD-9E4F-9CCAA3CE8BB1}" destId="{C6742071-AD5A-42F3-9781-00DFF85777DE}" srcOrd="1" destOrd="0" presId="urn:microsoft.com/office/officeart/2005/8/layout/vProcess5"/>
    <dgm:cxn modelId="{25F44914-B2EA-42E9-ABDB-ED1E05D50068}" type="presParOf" srcId="{0BC72226-CF5D-4DAD-9E4F-9CCAA3CE8BB1}" destId="{77D97446-51D2-4877-A354-C44ED1778774}" srcOrd="2" destOrd="0" presId="urn:microsoft.com/office/officeart/2005/8/layout/vProcess5"/>
    <dgm:cxn modelId="{9B4E3564-917A-4A26-8D33-CA4EDB6675F4}" type="presParOf" srcId="{0BC72226-CF5D-4DAD-9E4F-9CCAA3CE8BB1}" destId="{59BB7FE9-3A01-4BAC-ADDA-1C058137447B}" srcOrd="3" destOrd="0" presId="urn:microsoft.com/office/officeart/2005/8/layout/vProcess5"/>
    <dgm:cxn modelId="{95C2CA5A-8A7C-450C-9B6A-91A8D5D253D0}" type="presParOf" srcId="{0BC72226-CF5D-4DAD-9E4F-9CCAA3CE8BB1}" destId="{3B9AB6A0-37E1-49CF-94EB-D17041AB40F8}" srcOrd="4" destOrd="0" presId="urn:microsoft.com/office/officeart/2005/8/layout/vProcess5"/>
    <dgm:cxn modelId="{ABC66CF7-A95E-4277-8353-CCFDA7578556}" type="presParOf" srcId="{0BC72226-CF5D-4DAD-9E4F-9CCAA3CE8BB1}" destId="{E474DF90-C33B-4F5F-A9A0-51990C98E88A}" srcOrd="5" destOrd="0" presId="urn:microsoft.com/office/officeart/2005/8/layout/vProcess5"/>
    <dgm:cxn modelId="{2A4266D6-F6A4-49C1-A18E-D396DECFB31F}" type="presParOf" srcId="{0BC72226-CF5D-4DAD-9E4F-9CCAA3CE8BB1}" destId="{FF322582-F823-4839-8FC2-B9A08CF7FBE1}" srcOrd="6" destOrd="0" presId="urn:microsoft.com/office/officeart/2005/8/layout/vProcess5"/>
    <dgm:cxn modelId="{F8677736-9BFE-4568-804C-06D5EF789DC8}" type="presParOf" srcId="{0BC72226-CF5D-4DAD-9E4F-9CCAA3CE8BB1}" destId="{CD1368A2-1632-4907-89BA-CFC0E9D7A5A6}" srcOrd="7" destOrd="0" presId="urn:microsoft.com/office/officeart/2005/8/layout/vProcess5"/>
    <dgm:cxn modelId="{DCE63040-1C8B-450C-93F6-C31E6FFE1730}" type="presParOf" srcId="{0BC72226-CF5D-4DAD-9E4F-9CCAA3CE8BB1}" destId="{AEEF8CD4-592A-4D50-92E9-D38658156413}" srcOrd="8" destOrd="0" presId="urn:microsoft.com/office/officeart/2005/8/layout/vProcess5"/>
    <dgm:cxn modelId="{8519C753-DFAE-48C0-88F8-E1B347AB8396}" type="presParOf" srcId="{0BC72226-CF5D-4DAD-9E4F-9CCAA3CE8BB1}" destId="{7704AF4C-5139-47A9-9B4D-FCE0CA621690}" srcOrd="9" destOrd="0" presId="urn:microsoft.com/office/officeart/2005/8/layout/vProcess5"/>
    <dgm:cxn modelId="{35AA91D9-543E-4895-9E39-7558701F3E8D}" type="presParOf" srcId="{0BC72226-CF5D-4DAD-9E4F-9CCAA3CE8BB1}" destId="{80B4C5F2-2570-4C54-ABC6-B3F33BB72EAA}" srcOrd="10" destOrd="0" presId="urn:microsoft.com/office/officeart/2005/8/layout/vProcess5"/>
    <dgm:cxn modelId="{23D71FB7-35D1-488E-A6CC-53CFF7FF1227}" type="presParOf" srcId="{0BC72226-CF5D-4DAD-9E4F-9CCAA3CE8BB1}" destId="{4677EC34-C981-4246-B534-BAA1C7483E09}"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6AD8F6D-1633-4F87-9031-B7880CBFBDA7}" type="doc">
      <dgm:prSet loTypeId="urn:microsoft.com/office/officeart/2005/8/layout/orgChart1" loCatId="hierarchy" qsTypeId="urn:microsoft.com/office/officeart/2005/8/quickstyle/simple1" qsCatId="simple" csTypeId="urn:microsoft.com/office/officeart/2005/8/colors/accent1_5" csCatId="accent1" phldr="1"/>
      <dgm:spPr/>
      <dgm:t>
        <a:bodyPr/>
        <a:lstStyle/>
        <a:p>
          <a:endParaRPr lang="en-US"/>
        </a:p>
      </dgm:t>
    </dgm:pt>
    <dgm:pt modelId="{65780702-AFD2-46FD-A304-FCDB05D50A2A}">
      <dgm:prSet custT="1"/>
      <dgm:spPr>
        <a:xfrm>
          <a:off x="550" y="395042"/>
          <a:ext cx="2396131" cy="1198065"/>
        </a:xfrm>
        <a:prstGeom prst="rect">
          <a:avLst/>
        </a:prstGeom>
        <a:solidFill>
          <a:schemeClr val="accent4">
            <a:lumMod val="40000"/>
            <a:lumOff val="60000"/>
            <a:alpha val="80000"/>
          </a:schemeClr>
        </a:solidFill>
      </dgm:spPr>
      <dgm:t>
        <a:bodyPr/>
        <a:lstStyle/>
        <a:p>
          <a:pPr>
            <a:buNone/>
          </a:pPr>
          <a:r>
            <a:rPr lang="en-US" sz="1400">
              <a:latin typeface="Century Gothic" panose="020B0502020202020204" pitchFamily="34" charset="0"/>
              <a:ea typeface="+mn-ea"/>
              <a:cs typeface="+mn-cs"/>
            </a:rPr>
            <a:t>Cost Control Mindset vs. Value Enablement Mindset</a:t>
          </a:r>
        </a:p>
      </dgm:t>
    </dgm:pt>
    <dgm:pt modelId="{A74643FE-53AF-4283-9E80-960C85AED5BC}" type="parTrans" cxnId="{99C54AD4-0E1E-473A-A0D7-B87F63572AD3}">
      <dgm:prSet/>
      <dgm:spPr/>
      <dgm:t>
        <a:bodyPr/>
        <a:lstStyle/>
        <a:p>
          <a:endParaRPr lang="en-US" sz="1400">
            <a:latin typeface="Century Gothic" panose="020B0502020202020204" pitchFamily="34" charset="0"/>
          </a:endParaRPr>
        </a:p>
      </dgm:t>
    </dgm:pt>
    <dgm:pt modelId="{709B7805-591A-49B9-8091-C3223E295278}" type="sibTrans" cxnId="{99C54AD4-0E1E-473A-A0D7-B87F63572AD3}">
      <dgm:prSet/>
      <dgm:spPr/>
      <dgm:t>
        <a:bodyPr/>
        <a:lstStyle/>
        <a:p>
          <a:endParaRPr lang="en-US" sz="1400">
            <a:latin typeface="Century Gothic" panose="020B0502020202020204" pitchFamily="34" charset="0"/>
          </a:endParaRPr>
        </a:p>
      </dgm:t>
    </dgm:pt>
    <dgm:pt modelId="{E970B42A-6777-4889-AD73-005D474749FA}">
      <dgm:prSet custT="1"/>
      <dgm:spPr>
        <a:xfrm>
          <a:off x="2899869" y="395042"/>
          <a:ext cx="2396131" cy="1198065"/>
        </a:xfrm>
        <a:prstGeom prst="rect">
          <a:avLst/>
        </a:prstGeom>
      </dgm:spPr>
      <dgm:t>
        <a:bodyPr/>
        <a:lstStyle/>
        <a:p>
          <a:pPr>
            <a:buNone/>
          </a:pPr>
          <a:r>
            <a:rPr lang="en-US" sz="1400">
              <a:latin typeface="Century Gothic" panose="020B0502020202020204" pitchFamily="34" charset="0"/>
              <a:ea typeface="+mn-ea"/>
              <a:cs typeface="+mn-cs"/>
            </a:rPr>
            <a:t>Examples</a:t>
          </a:r>
        </a:p>
      </dgm:t>
    </dgm:pt>
    <dgm:pt modelId="{2096EA0F-D460-437D-8A44-2C94072EDD8A}" type="parTrans" cxnId="{8B71D510-EABC-4620-9B8C-5D6908203231}">
      <dgm:prSet/>
      <dgm:spPr/>
      <dgm:t>
        <a:bodyPr/>
        <a:lstStyle/>
        <a:p>
          <a:endParaRPr lang="en-US" sz="1400">
            <a:latin typeface="Century Gothic" panose="020B0502020202020204" pitchFamily="34" charset="0"/>
          </a:endParaRPr>
        </a:p>
      </dgm:t>
    </dgm:pt>
    <dgm:pt modelId="{A1E29AE7-DF4D-4F06-A057-D69849747BDE}" type="sibTrans" cxnId="{8B71D510-EABC-4620-9B8C-5D6908203231}">
      <dgm:prSet/>
      <dgm:spPr/>
      <dgm:t>
        <a:bodyPr/>
        <a:lstStyle/>
        <a:p>
          <a:endParaRPr lang="en-US" sz="1400">
            <a:latin typeface="Century Gothic" panose="020B0502020202020204" pitchFamily="34" charset="0"/>
          </a:endParaRPr>
        </a:p>
      </dgm:t>
    </dgm:pt>
    <dgm:pt modelId="{13A93C33-8BAB-4EB0-9C2D-B8F6EAC00309}">
      <dgm:prSet custT="1"/>
      <dgm:spPr>
        <a:xfrm>
          <a:off x="550" y="2096296"/>
          <a:ext cx="2396131" cy="1198065"/>
        </a:xfrm>
        <a:prstGeom prst="rect">
          <a:avLst/>
        </a:prstGeom>
        <a:solidFill>
          <a:schemeClr val="tx2">
            <a:lumMod val="40000"/>
            <a:lumOff val="60000"/>
            <a:alpha val="70000"/>
          </a:schemeClr>
        </a:solidFill>
      </dgm:spPr>
      <dgm:t>
        <a:bodyPr/>
        <a:lstStyle/>
        <a:p>
          <a:pPr>
            <a:buNone/>
          </a:pPr>
          <a:r>
            <a:rPr lang="en-US" sz="1400">
              <a:latin typeface="Century Gothic" panose="020B0502020202020204" pitchFamily="34" charset="0"/>
              <a:ea typeface="+mn-ea"/>
              <a:cs typeface="+mn-cs"/>
            </a:rPr>
            <a:t>- “This is expensive. How can we make it cheaper?” vs. “What is the return on this investment?”</a:t>
          </a:r>
        </a:p>
      </dgm:t>
    </dgm:pt>
    <dgm:pt modelId="{A1CB5407-8BE1-4BC4-BB21-B03F955483F1}" type="parTrans" cxnId="{EF17E9B6-E576-45CD-83C0-AC9CB6223128}">
      <dgm:prSet/>
      <dgm:spPr>
        <a:xfrm>
          <a:off x="1198616" y="1593108"/>
          <a:ext cx="2899319" cy="503187"/>
        </a:xfrm>
        <a:custGeom>
          <a:avLst/>
          <a:gdLst/>
          <a:ahLst/>
          <a:cxnLst/>
          <a:rect l="0" t="0" r="0" b="0"/>
          <a:pathLst>
            <a:path>
              <a:moveTo>
                <a:pt x="2899319" y="0"/>
              </a:moveTo>
              <a:lnTo>
                <a:pt x="2899319" y="251593"/>
              </a:lnTo>
              <a:lnTo>
                <a:pt x="0" y="251593"/>
              </a:lnTo>
              <a:lnTo>
                <a:pt x="0" y="503187"/>
              </a:lnTo>
            </a:path>
          </a:pathLst>
        </a:custGeom>
      </dgm:spPr>
      <dgm:t>
        <a:bodyPr/>
        <a:lstStyle/>
        <a:p>
          <a:endParaRPr lang="en-US" sz="1400">
            <a:latin typeface="Century Gothic" panose="020B0502020202020204" pitchFamily="34" charset="0"/>
          </a:endParaRPr>
        </a:p>
      </dgm:t>
    </dgm:pt>
    <dgm:pt modelId="{4F87EDC2-0967-4A1F-8141-CBB7CD8C8DBF}" type="sibTrans" cxnId="{EF17E9B6-E576-45CD-83C0-AC9CB6223128}">
      <dgm:prSet/>
      <dgm:spPr/>
      <dgm:t>
        <a:bodyPr/>
        <a:lstStyle/>
        <a:p>
          <a:endParaRPr lang="en-US" sz="1400">
            <a:latin typeface="Century Gothic" panose="020B0502020202020204" pitchFamily="34" charset="0"/>
          </a:endParaRPr>
        </a:p>
      </dgm:t>
    </dgm:pt>
    <dgm:pt modelId="{00F17B6D-A1C4-45E0-AEF0-7DFF34C9CF28}">
      <dgm:prSet custT="1"/>
      <dgm:spPr>
        <a:xfrm>
          <a:off x="2899869" y="2096296"/>
          <a:ext cx="2396131" cy="1198065"/>
        </a:xfrm>
        <a:prstGeom prst="rect">
          <a:avLst/>
        </a:prstGeom>
      </dgm:spPr>
      <dgm:t>
        <a:bodyPr/>
        <a:lstStyle/>
        <a:p>
          <a:pPr>
            <a:buNone/>
          </a:pPr>
          <a:r>
            <a:rPr lang="en-US" sz="1400">
              <a:latin typeface="Century Gothic" panose="020B0502020202020204" pitchFamily="34" charset="0"/>
              <a:ea typeface="+mn-ea"/>
              <a:cs typeface="+mn-cs"/>
            </a:rPr>
            <a:t>- Expense to be minimized vs. Strategic investment with clear business outcome</a:t>
          </a:r>
        </a:p>
      </dgm:t>
    </dgm:pt>
    <dgm:pt modelId="{19FD47D3-5728-4BB7-9A43-ED23B112B8FE}" type="parTrans" cxnId="{3B67B62C-6EAA-44BD-9A58-E1673659A40D}">
      <dgm:prSet/>
      <dgm:spPr>
        <a:xfrm>
          <a:off x="4052215" y="1593108"/>
          <a:ext cx="91440" cy="503187"/>
        </a:xfrm>
        <a:custGeom>
          <a:avLst/>
          <a:gdLst/>
          <a:ahLst/>
          <a:cxnLst/>
          <a:rect l="0" t="0" r="0" b="0"/>
          <a:pathLst>
            <a:path>
              <a:moveTo>
                <a:pt x="45720" y="0"/>
              </a:moveTo>
              <a:lnTo>
                <a:pt x="45720" y="503187"/>
              </a:lnTo>
            </a:path>
          </a:pathLst>
        </a:custGeom>
      </dgm:spPr>
      <dgm:t>
        <a:bodyPr/>
        <a:lstStyle/>
        <a:p>
          <a:endParaRPr lang="en-US" sz="1400">
            <a:latin typeface="Century Gothic" panose="020B0502020202020204" pitchFamily="34" charset="0"/>
          </a:endParaRPr>
        </a:p>
      </dgm:t>
    </dgm:pt>
    <dgm:pt modelId="{E56941D2-550D-4DA8-A615-169050B49225}" type="sibTrans" cxnId="{3B67B62C-6EAA-44BD-9A58-E1673659A40D}">
      <dgm:prSet/>
      <dgm:spPr/>
      <dgm:t>
        <a:bodyPr/>
        <a:lstStyle/>
        <a:p>
          <a:endParaRPr lang="en-US" sz="1400">
            <a:latin typeface="Century Gothic" panose="020B0502020202020204" pitchFamily="34" charset="0"/>
          </a:endParaRPr>
        </a:p>
      </dgm:t>
    </dgm:pt>
    <dgm:pt modelId="{0ED6471E-4B8C-43A6-B29F-6E61DAA69B16}">
      <dgm:prSet custT="1"/>
      <dgm:spPr>
        <a:xfrm>
          <a:off x="5799189" y="2096296"/>
          <a:ext cx="2396131" cy="1198065"/>
        </a:xfrm>
        <a:prstGeom prst="rect">
          <a:avLst/>
        </a:prstGeom>
        <a:solidFill>
          <a:schemeClr val="accent5">
            <a:lumMod val="75000"/>
            <a:alpha val="70000"/>
          </a:schemeClr>
        </a:solidFill>
      </dgm:spPr>
      <dgm:t>
        <a:bodyPr/>
        <a:lstStyle/>
        <a:p>
          <a:pPr>
            <a:buNone/>
          </a:pPr>
          <a:r>
            <a:rPr lang="en-US" sz="1400">
              <a:latin typeface="Century Gothic" panose="020B0502020202020204" pitchFamily="34" charset="0"/>
              <a:ea typeface="+mn-ea"/>
              <a:cs typeface="+mn-cs"/>
            </a:rPr>
            <a:t>- Short-term savings vs. Empowered teams, innovation, business alignment</a:t>
          </a:r>
        </a:p>
      </dgm:t>
    </dgm:pt>
    <dgm:pt modelId="{36B20F94-858C-458B-BF6E-51B6146B76B1}" type="parTrans" cxnId="{E6C14372-5655-4650-8D1F-43323237291E}">
      <dgm:prSet/>
      <dgm:spPr>
        <a:xfrm>
          <a:off x="4097935" y="1593108"/>
          <a:ext cx="2899319" cy="503187"/>
        </a:xfrm>
        <a:custGeom>
          <a:avLst/>
          <a:gdLst/>
          <a:ahLst/>
          <a:cxnLst/>
          <a:rect l="0" t="0" r="0" b="0"/>
          <a:pathLst>
            <a:path>
              <a:moveTo>
                <a:pt x="0" y="0"/>
              </a:moveTo>
              <a:lnTo>
                <a:pt x="0" y="251593"/>
              </a:lnTo>
              <a:lnTo>
                <a:pt x="2899319" y="251593"/>
              </a:lnTo>
              <a:lnTo>
                <a:pt x="2899319" y="503187"/>
              </a:lnTo>
            </a:path>
          </a:pathLst>
        </a:custGeom>
      </dgm:spPr>
      <dgm:t>
        <a:bodyPr/>
        <a:lstStyle/>
        <a:p>
          <a:endParaRPr lang="en-US" sz="1400">
            <a:latin typeface="Century Gothic" panose="020B0502020202020204" pitchFamily="34" charset="0"/>
          </a:endParaRPr>
        </a:p>
      </dgm:t>
    </dgm:pt>
    <dgm:pt modelId="{AE6CAFBC-E311-46F1-8B8C-F43E24D159E5}" type="sibTrans" cxnId="{E6C14372-5655-4650-8D1F-43323237291E}">
      <dgm:prSet/>
      <dgm:spPr/>
      <dgm:t>
        <a:bodyPr/>
        <a:lstStyle/>
        <a:p>
          <a:endParaRPr lang="en-US" sz="1400">
            <a:latin typeface="Century Gothic" panose="020B0502020202020204" pitchFamily="34" charset="0"/>
          </a:endParaRPr>
        </a:p>
      </dgm:t>
    </dgm:pt>
    <dgm:pt modelId="{BFA842EE-3DCA-4295-9FEE-227A33A5459C}" type="pres">
      <dgm:prSet presAssocID="{86AD8F6D-1633-4F87-9031-B7880CBFBDA7}" presName="hierChild1" presStyleCnt="0">
        <dgm:presLayoutVars>
          <dgm:orgChart val="1"/>
          <dgm:chPref val="1"/>
          <dgm:dir/>
          <dgm:animOne val="branch"/>
          <dgm:animLvl val="lvl"/>
          <dgm:resizeHandles/>
        </dgm:presLayoutVars>
      </dgm:prSet>
      <dgm:spPr/>
    </dgm:pt>
    <dgm:pt modelId="{39D21589-8FB2-4283-8B0A-6AD4A6545451}" type="pres">
      <dgm:prSet presAssocID="{65780702-AFD2-46FD-A304-FCDB05D50A2A}" presName="hierRoot1" presStyleCnt="0">
        <dgm:presLayoutVars>
          <dgm:hierBranch val="init"/>
        </dgm:presLayoutVars>
      </dgm:prSet>
      <dgm:spPr/>
    </dgm:pt>
    <dgm:pt modelId="{2E84ACDE-A3AE-4794-B411-A32C4C377757}" type="pres">
      <dgm:prSet presAssocID="{65780702-AFD2-46FD-A304-FCDB05D50A2A}" presName="rootComposite1" presStyleCnt="0"/>
      <dgm:spPr/>
    </dgm:pt>
    <dgm:pt modelId="{5C745383-A0F6-424A-981F-608E192A8192}" type="pres">
      <dgm:prSet presAssocID="{65780702-AFD2-46FD-A304-FCDB05D50A2A}" presName="rootText1" presStyleLbl="node0" presStyleIdx="0" presStyleCnt="2">
        <dgm:presLayoutVars>
          <dgm:chPref val="3"/>
        </dgm:presLayoutVars>
      </dgm:prSet>
      <dgm:spPr/>
    </dgm:pt>
    <dgm:pt modelId="{9CE8919A-C5A4-4437-AA6D-0A2338A78E50}" type="pres">
      <dgm:prSet presAssocID="{65780702-AFD2-46FD-A304-FCDB05D50A2A}" presName="rootConnector1" presStyleLbl="node1" presStyleIdx="0" presStyleCnt="0"/>
      <dgm:spPr/>
    </dgm:pt>
    <dgm:pt modelId="{AB803046-9AE7-4ED9-8A68-DBFB38B54162}" type="pres">
      <dgm:prSet presAssocID="{65780702-AFD2-46FD-A304-FCDB05D50A2A}" presName="hierChild2" presStyleCnt="0"/>
      <dgm:spPr/>
    </dgm:pt>
    <dgm:pt modelId="{834C1B3A-6576-4397-B4DE-59D00ECA76A2}" type="pres">
      <dgm:prSet presAssocID="{65780702-AFD2-46FD-A304-FCDB05D50A2A}" presName="hierChild3" presStyleCnt="0"/>
      <dgm:spPr/>
    </dgm:pt>
    <dgm:pt modelId="{70BE7DAE-DD5C-49FB-9CED-94E63E53F986}" type="pres">
      <dgm:prSet presAssocID="{E970B42A-6777-4889-AD73-005D474749FA}" presName="hierRoot1" presStyleCnt="0">
        <dgm:presLayoutVars>
          <dgm:hierBranch val="init"/>
        </dgm:presLayoutVars>
      </dgm:prSet>
      <dgm:spPr/>
    </dgm:pt>
    <dgm:pt modelId="{E1D691B5-D395-465E-91C7-08913491615D}" type="pres">
      <dgm:prSet presAssocID="{E970B42A-6777-4889-AD73-005D474749FA}" presName="rootComposite1" presStyleCnt="0"/>
      <dgm:spPr/>
    </dgm:pt>
    <dgm:pt modelId="{630821B1-0659-4294-AB70-ED0CB6A5EFD8}" type="pres">
      <dgm:prSet presAssocID="{E970B42A-6777-4889-AD73-005D474749FA}" presName="rootText1" presStyleLbl="node0" presStyleIdx="1" presStyleCnt="2">
        <dgm:presLayoutVars>
          <dgm:chPref val="3"/>
        </dgm:presLayoutVars>
      </dgm:prSet>
      <dgm:spPr/>
    </dgm:pt>
    <dgm:pt modelId="{E3113726-C1C6-4F03-8A98-3AA9F2FFE2C3}" type="pres">
      <dgm:prSet presAssocID="{E970B42A-6777-4889-AD73-005D474749FA}" presName="rootConnector1" presStyleLbl="node1" presStyleIdx="0" presStyleCnt="0"/>
      <dgm:spPr/>
    </dgm:pt>
    <dgm:pt modelId="{39FF53A9-5D73-4DF5-AE4C-B982D818E99A}" type="pres">
      <dgm:prSet presAssocID="{E970B42A-6777-4889-AD73-005D474749FA}" presName="hierChild2" presStyleCnt="0"/>
      <dgm:spPr/>
    </dgm:pt>
    <dgm:pt modelId="{D919F576-E17F-4E1B-91C3-61CFE8F10354}" type="pres">
      <dgm:prSet presAssocID="{A1CB5407-8BE1-4BC4-BB21-B03F955483F1}" presName="Name37" presStyleLbl="parChTrans1D2" presStyleIdx="0" presStyleCnt="3"/>
      <dgm:spPr/>
    </dgm:pt>
    <dgm:pt modelId="{8E36D009-69FC-4D6A-83D8-0D8B673B8B0E}" type="pres">
      <dgm:prSet presAssocID="{13A93C33-8BAB-4EB0-9C2D-B8F6EAC00309}" presName="hierRoot2" presStyleCnt="0">
        <dgm:presLayoutVars>
          <dgm:hierBranch val="init"/>
        </dgm:presLayoutVars>
      </dgm:prSet>
      <dgm:spPr/>
    </dgm:pt>
    <dgm:pt modelId="{A7DE98E4-B8E8-4A73-890E-D03705399CCB}" type="pres">
      <dgm:prSet presAssocID="{13A93C33-8BAB-4EB0-9C2D-B8F6EAC00309}" presName="rootComposite" presStyleCnt="0"/>
      <dgm:spPr/>
    </dgm:pt>
    <dgm:pt modelId="{821C5B4A-A179-4052-A320-7A9CF3C6E719}" type="pres">
      <dgm:prSet presAssocID="{13A93C33-8BAB-4EB0-9C2D-B8F6EAC00309}" presName="rootText" presStyleLbl="node2" presStyleIdx="0" presStyleCnt="3">
        <dgm:presLayoutVars>
          <dgm:chPref val="3"/>
        </dgm:presLayoutVars>
      </dgm:prSet>
      <dgm:spPr/>
    </dgm:pt>
    <dgm:pt modelId="{0DA98F11-B535-431C-99EE-48C390357161}" type="pres">
      <dgm:prSet presAssocID="{13A93C33-8BAB-4EB0-9C2D-B8F6EAC00309}" presName="rootConnector" presStyleLbl="node2" presStyleIdx="0" presStyleCnt="3"/>
      <dgm:spPr/>
    </dgm:pt>
    <dgm:pt modelId="{C3E32B55-0C2C-450D-B1A3-7ECAB11AC9D6}" type="pres">
      <dgm:prSet presAssocID="{13A93C33-8BAB-4EB0-9C2D-B8F6EAC00309}" presName="hierChild4" presStyleCnt="0"/>
      <dgm:spPr/>
    </dgm:pt>
    <dgm:pt modelId="{10CC0B5B-4974-408A-BA1B-8B1B6BB2E284}" type="pres">
      <dgm:prSet presAssocID="{13A93C33-8BAB-4EB0-9C2D-B8F6EAC00309}" presName="hierChild5" presStyleCnt="0"/>
      <dgm:spPr/>
    </dgm:pt>
    <dgm:pt modelId="{6827A35A-E5E8-4681-BA88-9D77027F4C96}" type="pres">
      <dgm:prSet presAssocID="{19FD47D3-5728-4BB7-9A43-ED23B112B8FE}" presName="Name37" presStyleLbl="parChTrans1D2" presStyleIdx="1" presStyleCnt="3"/>
      <dgm:spPr/>
    </dgm:pt>
    <dgm:pt modelId="{D920ED5D-F429-41B7-B588-3D114EAC168E}" type="pres">
      <dgm:prSet presAssocID="{00F17B6D-A1C4-45E0-AEF0-7DFF34C9CF28}" presName="hierRoot2" presStyleCnt="0">
        <dgm:presLayoutVars>
          <dgm:hierBranch val="init"/>
        </dgm:presLayoutVars>
      </dgm:prSet>
      <dgm:spPr/>
    </dgm:pt>
    <dgm:pt modelId="{1FE0311F-8279-4AFD-AE13-08A469794517}" type="pres">
      <dgm:prSet presAssocID="{00F17B6D-A1C4-45E0-AEF0-7DFF34C9CF28}" presName="rootComposite" presStyleCnt="0"/>
      <dgm:spPr/>
    </dgm:pt>
    <dgm:pt modelId="{C320343B-9759-4778-A3D2-344A49E68DCB}" type="pres">
      <dgm:prSet presAssocID="{00F17B6D-A1C4-45E0-AEF0-7DFF34C9CF28}" presName="rootText" presStyleLbl="node2" presStyleIdx="1" presStyleCnt="3">
        <dgm:presLayoutVars>
          <dgm:chPref val="3"/>
        </dgm:presLayoutVars>
      </dgm:prSet>
      <dgm:spPr/>
    </dgm:pt>
    <dgm:pt modelId="{59EC6D5B-BD52-40A3-9C12-4E8DA7508A4A}" type="pres">
      <dgm:prSet presAssocID="{00F17B6D-A1C4-45E0-AEF0-7DFF34C9CF28}" presName="rootConnector" presStyleLbl="node2" presStyleIdx="1" presStyleCnt="3"/>
      <dgm:spPr/>
    </dgm:pt>
    <dgm:pt modelId="{F14E70DA-CDB5-4259-991D-FA0A683F3D74}" type="pres">
      <dgm:prSet presAssocID="{00F17B6D-A1C4-45E0-AEF0-7DFF34C9CF28}" presName="hierChild4" presStyleCnt="0"/>
      <dgm:spPr/>
    </dgm:pt>
    <dgm:pt modelId="{7AB651A6-8426-41CB-9D42-B73C7F8EF32E}" type="pres">
      <dgm:prSet presAssocID="{00F17B6D-A1C4-45E0-AEF0-7DFF34C9CF28}" presName="hierChild5" presStyleCnt="0"/>
      <dgm:spPr/>
    </dgm:pt>
    <dgm:pt modelId="{8AD32932-EB7B-43E3-862D-1033CD186A15}" type="pres">
      <dgm:prSet presAssocID="{36B20F94-858C-458B-BF6E-51B6146B76B1}" presName="Name37" presStyleLbl="parChTrans1D2" presStyleIdx="2" presStyleCnt="3"/>
      <dgm:spPr/>
    </dgm:pt>
    <dgm:pt modelId="{1CFFAD57-5B76-480C-BB43-650F14B4B509}" type="pres">
      <dgm:prSet presAssocID="{0ED6471E-4B8C-43A6-B29F-6E61DAA69B16}" presName="hierRoot2" presStyleCnt="0">
        <dgm:presLayoutVars>
          <dgm:hierBranch val="init"/>
        </dgm:presLayoutVars>
      </dgm:prSet>
      <dgm:spPr/>
    </dgm:pt>
    <dgm:pt modelId="{4F8B0883-6E9A-49E8-A9AC-5016C1B43F7D}" type="pres">
      <dgm:prSet presAssocID="{0ED6471E-4B8C-43A6-B29F-6E61DAA69B16}" presName="rootComposite" presStyleCnt="0"/>
      <dgm:spPr/>
    </dgm:pt>
    <dgm:pt modelId="{530B4FA8-5D0E-437A-8BC8-51766A8C7A74}" type="pres">
      <dgm:prSet presAssocID="{0ED6471E-4B8C-43A6-B29F-6E61DAA69B16}" presName="rootText" presStyleLbl="node2" presStyleIdx="2" presStyleCnt="3">
        <dgm:presLayoutVars>
          <dgm:chPref val="3"/>
        </dgm:presLayoutVars>
      </dgm:prSet>
      <dgm:spPr/>
    </dgm:pt>
    <dgm:pt modelId="{5EFE70A9-74DC-4746-84E2-CBD53DE5242F}" type="pres">
      <dgm:prSet presAssocID="{0ED6471E-4B8C-43A6-B29F-6E61DAA69B16}" presName="rootConnector" presStyleLbl="node2" presStyleIdx="2" presStyleCnt="3"/>
      <dgm:spPr/>
    </dgm:pt>
    <dgm:pt modelId="{7E48C476-AC93-4C27-AB3F-160281C4A414}" type="pres">
      <dgm:prSet presAssocID="{0ED6471E-4B8C-43A6-B29F-6E61DAA69B16}" presName="hierChild4" presStyleCnt="0"/>
      <dgm:spPr/>
    </dgm:pt>
    <dgm:pt modelId="{D0EA2E3D-EE32-4D37-8172-E92EB1DDBA99}" type="pres">
      <dgm:prSet presAssocID="{0ED6471E-4B8C-43A6-B29F-6E61DAA69B16}" presName="hierChild5" presStyleCnt="0"/>
      <dgm:spPr/>
    </dgm:pt>
    <dgm:pt modelId="{EA0A19E2-B623-458B-BC59-5D7A42D50477}" type="pres">
      <dgm:prSet presAssocID="{E970B42A-6777-4889-AD73-005D474749FA}" presName="hierChild3" presStyleCnt="0"/>
      <dgm:spPr/>
    </dgm:pt>
  </dgm:ptLst>
  <dgm:cxnLst>
    <dgm:cxn modelId="{4FCBEB02-1D99-4027-B77C-51FCCDB46183}" type="presOf" srcId="{00F17B6D-A1C4-45E0-AEF0-7DFF34C9CF28}" destId="{C320343B-9759-4778-A3D2-344A49E68DCB}" srcOrd="0" destOrd="0" presId="urn:microsoft.com/office/officeart/2005/8/layout/orgChart1"/>
    <dgm:cxn modelId="{42A2E709-048D-4493-8A41-511805742662}" type="presOf" srcId="{19FD47D3-5728-4BB7-9A43-ED23B112B8FE}" destId="{6827A35A-E5E8-4681-BA88-9D77027F4C96}" srcOrd="0" destOrd="0" presId="urn:microsoft.com/office/officeart/2005/8/layout/orgChart1"/>
    <dgm:cxn modelId="{8B71D510-EABC-4620-9B8C-5D6908203231}" srcId="{86AD8F6D-1633-4F87-9031-B7880CBFBDA7}" destId="{E970B42A-6777-4889-AD73-005D474749FA}" srcOrd="1" destOrd="0" parTransId="{2096EA0F-D460-437D-8A44-2C94072EDD8A}" sibTransId="{A1E29AE7-DF4D-4F06-A057-D69849747BDE}"/>
    <dgm:cxn modelId="{3B67B62C-6EAA-44BD-9A58-E1673659A40D}" srcId="{E970B42A-6777-4889-AD73-005D474749FA}" destId="{00F17B6D-A1C4-45E0-AEF0-7DFF34C9CF28}" srcOrd="1" destOrd="0" parTransId="{19FD47D3-5728-4BB7-9A43-ED23B112B8FE}" sibTransId="{E56941D2-550D-4DA8-A615-169050B49225}"/>
    <dgm:cxn modelId="{557E4938-59BF-4CFF-9E0A-D92FB18F90DF}" type="presOf" srcId="{E970B42A-6777-4889-AD73-005D474749FA}" destId="{630821B1-0659-4294-AB70-ED0CB6A5EFD8}" srcOrd="0" destOrd="0" presId="urn:microsoft.com/office/officeart/2005/8/layout/orgChart1"/>
    <dgm:cxn modelId="{B3D4013D-5E92-4F92-99A3-8E5ECD7D3CB3}" type="presOf" srcId="{13A93C33-8BAB-4EB0-9C2D-B8F6EAC00309}" destId="{821C5B4A-A179-4052-A320-7A9CF3C6E719}" srcOrd="0" destOrd="0" presId="urn:microsoft.com/office/officeart/2005/8/layout/orgChart1"/>
    <dgm:cxn modelId="{2E6B4B62-230D-408C-870C-9A7549915DF4}" type="presOf" srcId="{0ED6471E-4B8C-43A6-B29F-6E61DAA69B16}" destId="{5EFE70A9-74DC-4746-84E2-CBD53DE5242F}" srcOrd="1" destOrd="0" presId="urn:microsoft.com/office/officeart/2005/8/layout/orgChart1"/>
    <dgm:cxn modelId="{E6C14372-5655-4650-8D1F-43323237291E}" srcId="{E970B42A-6777-4889-AD73-005D474749FA}" destId="{0ED6471E-4B8C-43A6-B29F-6E61DAA69B16}" srcOrd="2" destOrd="0" parTransId="{36B20F94-858C-458B-BF6E-51B6146B76B1}" sibTransId="{AE6CAFBC-E311-46F1-8B8C-F43E24D159E5}"/>
    <dgm:cxn modelId="{2D74479F-0EDE-48D1-B9AD-2117115F4215}" type="presOf" srcId="{86AD8F6D-1633-4F87-9031-B7880CBFBDA7}" destId="{BFA842EE-3DCA-4295-9FEE-227A33A5459C}" srcOrd="0" destOrd="0" presId="urn:microsoft.com/office/officeart/2005/8/layout/orgChart1"/>
    <dgm:cxn modelId="{4E7433A9-896C-41A9-9B69-E13017D0C9BB}" type="presOf" srcId="{00F17B6D-A1C4-45E0-AEF0-7DFF34C9CF28}" destId="{59EC6D5B-BD52-40A3-9C12-4E8DA7508A4A}" srcOrd="1" destOrd="0" presId="urn:microsoft.com/office/officeart/2005/8/layout/orgChart1"/>
    <dgm:cxn modelId="{7F5C91AA-D227-4CE1-ACCC-ECCE8798A6AB}" type="presOf" srcId="{65780702-AFD2-46FD-A304-FCDB05D50A2A}" destId="{9CE8919A-C5A4-4437-AA6D-0A2338A78E50}" srcOrd="1" destOrd="0" presId="urn:microsoft.com/office/officeart/2005/8/layout/orgChart1"/>
    <dgm:cxn modelId="{357E84AC-828C-4D2D-8A65-BC433076DE00}" type="presOf" srcId="{0ED6471E-4B8C-43A6-B29F-6E61DAA69B16}" destId="{530B4FA8-5D0E-437A-8BC8-51766A8C7A74}" srcOrd="0" destOrd="0" presId="urn:microsoft.com/office/officeart/2005/8/layout/orgChart1"/>
    <dgm:cxn modelId="{EF17E9B6-E576-45CD-83C0-AC9CB6223128}" srcId="{E970B42A-6777-4889-AD73-005D474749FA}" destId="{13A93C33-8BAB-4EB0-9C2D-B8F6EAC00309}" srcOrd="0" destOrd="0" parTransId="{A1CB5407-8BE1-4BC4-BB21-B03F955483F1}" sibTransId="{4F87EDC2-0967-4A1F-8141-CBB7CD8C8DBF}"/>
    <dgm:cxn modelId="{9195FDBB-2D0D-4E6C-8CD7-CCFFE21FD3EB}" type="presOf" srcId="{13A93C33-8BAB-4EB0-9C2D-B8F6EAC00309}" destId="{0DA98F11-B535-431C-99EE-48C390357161}" srcOrd="1" destOrd="0" presId="urn:microsoft.com/office/officeart/2005/8/layout/orgChart1"/>
    <dgm:cxn modelId="{B4970CBC-24B8-44C6-9AA8-6D5159254E7F}" type="presOf" srcId="{65780702-AFD2-46FD-A304-FCDB05D50A2A}" destId="{5C745383-A0F6-424A-981F-608E192A8192}" srcOrd="0" destOrd="0" presId="urn:microsoft.com/office/officeart/2005/8/layout/orgChart1"/>
    <dgm:cxn modelId="{E8724EC0-46A2-40CF-AD3A-258406314DFB}" type="presOf" srcId="{E970B42A-6777-4889-AD73-005D474749FA}" destId="{E3113726-C1C6-4F03-8A98-3AA9F2FFE2C3}" srcOrd="1" destOrd="0" presId="urn:microsoft.com/office/officeart/2005/8/layout/orgChart1"/>
    <dgm:cxn modelId="{5730BFC9-14D9-4631-9D80-B6A232942991}" type="presOf" srcId="{A1CB5407-8BE1-4BC4-BB21-B03F955483F1}" destId="{D919F576-E17F-4E1B-91C3-61CFE8F10354}" srcOrd="0" destOrd="0" presId="urn:microsoft.com/office/officeart/2005/8/layout/orgChart1"/>
    <dgm:cxn modelId="{99C54AD4-0E1E-473A-A0D7-B87F63572AD3}" srcId="{86AD8F6D-1633-4F87-9031-B7880CBFBDA7}" destId="{65780702-AFD2-46FD-A304-FCDB05D50A2A}" srcOrd="0" destOrd="0" parTransId="{A74643FE-53AF-4283-9E80-960C85AED5BC}" sibTransId="{709B7805-591A-49B9-8091-C3223E295278}"/>
    <dgm:cxn modelId="{64A411DB-CCB1-41E3-8BCE-B56DA4236C69}" type="presOf" srcId="{36B20F94-858C-458B-BF6E-51B6146B76B1}" destId="{8AD32932-EB7B-43E3-862D-1033CD186A15}" srcOrd="0" destOrd="0" presId="urn:microsoft.com/office/officeart/2005/8/layout/orgChart1"/>
    <dgm:cxn modelId="{BF052497-6676-4941-A3BA-DBCF17705535}" type="presParOf" srcId="{BFA842EE-3DCA-4295-9FEE-227A33A5459C}" destId="{39D21589-8FB2-4283-8B0A-6AD4A6545451}" srcOrd="0" destOrd="0" presId="urn:microsoft.com/office/officeart/2005/8/layout/orgChart1"/>
    <dgm:cxn modelId="{12CFA46C-772D-4180-A14F-D0EF90656DCD}" type="presParOf" srcId="{39D21589-8FB2-4283-8B0A-6AD4A6545451}" destId="{2E84ACDE-A3AE-4794-B411-A32C4C377757}" srcOrd="0" destOrd="0" presId="urn:microsoft.com/office/officeart/2005/8/layout/orgChart1"/>
    <dgm:cxn modelId="{22F77872-0E52-463C-96C5-A09A7680C201}" type="presParOf" srcId="{2E84ACDE-A3AE-4794-B411-A32C4C377757}" destId="{5C745383-A0F6-424A-981F-608E192A8192}" srcOrd="0" destOrd="0" presId="urn:microsoft.com/office/officeart/2005/8/layout/orgChart1"/>
    <dgm:cxn modelId="{A92233E3-8988-4922-BCBE-6B8B39C79F12}" type="presParOf" srcId="{2E84ACDE-A3AE-4794-B411-A32C4C377757}" destId="{9CE8919A-C5A4-4437-AA6D-0A2338A78E50}" srcOrd="1" destOrd="0" presId="urn:microsoft.com/office/officeart/2005/8/layout/orgChart1"/>
    <dgm:cxn modelId="{07D6842E-990E-41F1-849B-5E5977ED1DE0}" type="presParOf" srcId="{39D21589-8FB2-4283-8B0A-6AD4A6545451}" destId="{AB803046-9AE7-4ED9-8A68-DBFB38B54162}" srcOrd="1" destOrd="0" presId="urn:microsoft.com/office/officeart/2005/8/layout/orgChart1"/>
    <dgm:cxn modelId="{FAC96A52-837C-4E57-90D1-3AD7C218B6F8}" type="presParOf" srcId="{39D21589-8FB2-4283-8B0A-6AD4A6545451}" destId="{834C1B3A-6576-4397-B4DE-59D00ECA76A2}" srcOrd="2" destOrd="0" presId="urn:microsoft.com/office/officeart/2005/8/layout/orgChart1"/>
    <dgm:cxn modelId="{2D02D041-C691-422C-AE04-CCE430A9F807}" type="presParOf" srcId="{BFA842EE-3DCA-4295-9FEE-227A33A5459C}" destId="{70BE7DAE-DD5C-49FB-9CED-94E63E53F986}" srcOrd="1" destOrd="0" presId="urn:microsoft.com/office/officeart/2005/8/layout/orgChart1"/>
    <dgm:cxn modelId="{02BD956E-A93E-4DFE-B770-41B3075F0B45}" type="presParOf" srcId="{70BE7DAE-DD5C-49FB-9CED-94E63E53F986}" destId="{E1D691B5-D395-465E-91C7-08913491615D}" srcOrd="0" destOrd="0" presId="urn:microsoft.com/office/officeart/2005/8/layout/orgChart1"/>
    <dgm:cxn modelId="{0DC598ED-C4CB-4DD4-838A-6D8BAC8A89BA}" type="presParOf" srcId="{E1D691B5-D395-465E-91C7-08913491615D}" destId="{630821B1-0659-4294-AB70-ED0CB6A5EFD8}" srcOrd="0" destOrd="0" presId="urn:microsoft.com/office/officeart/2005/8/layout/orgChart1"/>
    <dgm:cxn modelId="{990D78E1-1821-4B66-BFFF-D7C15FA05A72}" type="presParOf" srcId="{E1D691B5-D395-465E-91C7-08913491615D}" destId="{E3113726-C1C6-4F03-8A98-3AA9F2FFE2C3}" srcOrd="1" destOrd="0" presId="urn:microsoft.com/office/officeart/2005/8/layout/orgChart1"/>
    <dgm:cxn modelId="{B791378E-29CE-4CB2-8764-62D211124A7D}" type="presParOf" srcId="{70BE7DAE-DD5C-49FB-9CED-94E63E53F986}" destId="{39FF53A9-5D73-4DF5-AE4C-B982D818E99A}" srcOrd="1" destOrd="0" presId="urn:microsoft.com/office/officeart/2005/8/layout/orgChart1"/>
    <dgm:cxn modelId="{59BBBED1-8E1A-41C3-BECB-93DDD1B8C5F3}" type="presParOf" srcId="{39FF53A9-5D73-4DF5-AE4C-B982D818E99A}" destId="{D919F576-E17F-4E1B-91C3-61CFE8F10354}" srcOrd="0" destOrd="0" presId="urn:microsoft.com/office/officeart/2005/8/layout/orgChart1"/>
    <dgm:cxn modelId="{B9440428-8AD6-4BC9-9C6F-EADD2D7905FD}" type="presParOf" srcId="{39FF53A9-5D73-4DF5-AE4C-B982D818E99A}" destId="{8E36D009-69FC-4D6A-83D8-0D8B673B8B0E}" srcOrd="1" destOrd="0" presId="urn:microsoft.com/office/officeart/2005/8/layout/orgChart1"/>
    <dgm:cxn modelId="{536BD45E-D66F-4E82-B9AD-5B3AAD1B2582}" type="presParOf" srcId="{8E36D009-69FC-4D6A-83D8-0D8B673B8B0E}" destId="{A7DE98E4-B8E8-4A73-890E-D03705399CCB}" srcOrd="0" destOrd="0" presId="urn:microsoft.com/office/officeart/2005/8/layout/orgChart1"/>
    <dgm:cxn modelId="{69DEB14C-4382-4895-B714-635F4746040B}" type="presParOf" srcId="{A7DE98E4-B8E8-4A73-890E-D03705399CCB}" destId="{821C5B4A-A179-4052-A320-7A9CF3C6E719}" srcOrd="0" destOrd="0" presId="urn:microsoft.com/office/officeart/2005/8/layout/orgChart1"/>
    <dgm:cxn modelId="{11D9EB92-5084-4FE3-A262-594CFA7D91AD}" type="presParOf" srcId="{A7DE98E4-B8E8-4A73-890E-D03705399CCB}" destId="{0DA98F11-B535-431C-99EE-48C390357161}" srcOrd="1" destOrd="0" presId="urn:microsoft.com/office/officeart/2005/8/layout/orgChart1"/>
    <dgm:cxn modelId="{87BD5A59-B87B-41AE-8A71-30B115D34DEE}" type="presParOf" srcId="{8E36D009-69FC-4D6A-83D8-0D8B673B8B0E}" destId="{C3E32B55-0C2C-450D-B1A3-7ECAB11AC9D6}" srcOrd="1" destOrd="0" presId="urn:microsoft.com/office/officeart/2005/8/layout/orgChart1"/>
    <dgm:cxn modelId="{F9EBEFCF-AE97-4BAA-93F6-9D8E6536D400}" type="presParOf" srcId="{8E36D009-69FC-4D6A-83D8-0D8B673B8B0E}" destId="{10CC0B5B-4974-408A-BA1B-8B1B6BB2E284}" srcOrd="2" destOrd="0" presId="urn:microsoft.com/office/officeart/2005/8/layout/orgChart1"/>
    <dgm:cxn modelId="{BCEDDEDF-ECAF-45D6-B35A-2A9E4E571BF1}" type="presParOf" srcId="{39FF53A9-5D73-4DF5-AE4C-B982D818E99A}" destId="{6827A35A-E5E8-4681-BA88-9D77027F4C96}" srcOrd="2" destOrd="0" presId="urn:microsoft.com/office/officeart/2005/8/layout/orgChart1"/>
    <dgm:cxn modelId="{88FD7EAF-2C9C-4FE3-8115-EDDCDA91B9FE}" type="presParOf" srcId="{39FF53A9-5D73-4DF5-AE4C-B982D818E99A}" destId="{D920ED5D-F429-41B7-B588-3D114EAC168E}" srcOrd="3" destOrd="0" presId="urn:microsoft.com/office/officeart/2005/8/layout/orgChart1"/>
    <dgm:cxn modelId="{63532BE9-EC31-46C3-B41E-8EF790073F0D}" type="presParOf" srcId="{D920ED5D-F429-41B7-B588-3D114EAC168E}" destId="{1FE0311F-8279-4AFD-AE13-08A469794517}" srcOrd="0" destOrd="0" presId="urn:microsoft.com/office/officeart/2005/8/layout/orgChart1"/>
    <dgm:cxn modelId="{63762428-A2BC-4BB4-B4FB-82600C8DF480}" type="presParOf" srcId="{1FE0311F-8279-4AFD-AE13-08A469794517}" destId="{C320343B-9759-4778-A3D2-344A49E68DCB}" srcOrd="0" destOrd="0" presId="urn:microsoft.com/office/officeart/2005/8/layout/orgChart1"/>
    <dgm:cxn modelId="{AEE7C68C-8066-4027-9713-68E3E14E497B}" type="presParOf" srcId="{1FE0311F-8279-4AFD-AE13-08A469794517}" destId="{59EC6D5B-BD52-40A3-9C12-4E8DA7508A4A}" srcOrd="1" destOrd="0" presId="urn:microsoft.com/office/officeart/2005/8/layout/orgChart1"/>
    <dgm:cxn modelId="{72D89331-9ABA-4AFB-9401-2E19DCD5C4D9}" type="presParOf" srcId="{D920ED5D-F429-41B7-B588-3D114EAC168E}" destId="{F14E70DA-CDB5-4259-991D-FA0A683F3D74}" srcOrd="1" destOrd="0" presId="urn:microsoft.com/office/officeart/2005/8/layout/orgChart1"/>
    <dgm:cxn modelId="{5C6D4182-3ED0-41F7-892A-F679DCBF2321}" type="presParOf" srcId="{D920ED5D-F429-41B7-B588-3D114EAC168E}" destId="{7AB651A6-8426-41CB-9D42-B73C7F8EF32E}" srcOrd="2" destOrd="0" presId="urn:microsoft.com/office/officeart/2005/8/layout/orgChart1"/>
    <dgm:cxn modelId="{7008DC36-BB53-4D7A-9A6D-513C04F6795F}" type="presParOf" srcId="{39FF53A9-5D73-4DF5-AE4C-B982D818E99A}" destId="{8AD32932-EB7B-43E3-862D-1033CD186A15}" srcOrd="4" destOrd="0" presId="urn:microsoft.com/office/officeart/2005/8/layout/orgChart1"/>
    <dgm:cxn modelId="{21F3A2A7-3E8C-4D48-8656-2803C62CADB5}" type="presParOf" srcId="{39FF53A9-5D73-4DF5-AE4C-B982D818E99A}" destId="{1CFFAD57-5B76-480C-BB43-650F14B4B509}" srcOrd="5" destOrd="0" presId="urn:microsoft.com/office/officeart/2005/8/layout/orgChart1"/>
    <dgm:cxn modelId="{C0FEA95A-A54B-4AF9-BCFE-B316F7369C7B}" type="presParOf" srcId="{1CFFAD57-5B76-480C-BB43-650F14B4B509}" destId="{4F8B0883-6E9A-49E8-A9AC-5016C1B43F7D}" srcOrd="0" destOrd="0" presId="urn:microsoft.com/office/officeart/2005/8/layout/orgChart1"/>
    <dgm:cxn modelId="{48898C0C-DD2C-463D-A0D2-2695E8FA99CC}" type="presParOf" srcId="{4F8B0883-6E9A-49E8-A9AC-5016C1B43F7D}" destId="{530B4FA8-5D0E-437A-8BC8-51766A8C7A74}" srcOrd="0" destOrd="0" presId="urn:microsoft.com/office/officeart/2005/8/layout/orgChart1"/>
    <dgm:cxn modelId="{9D9D3FD0-5C21-4675-B062-0D0C24BFF7A1}" type="presParOf" srcId="{4F8B0883-6E9A-49E8-A9AC-5016C1B43F7D}" destId="{5EFE70A9-74DC-4746-84E2-CBD53DE5242F}" srcOrd="1" destOrd="0" presId="urn:microsoft.com/office/officeart/2005/8/layout/orgChart1"/>
    <dgm:cxn modelId="{ED694B5A-81CB-4D66-9E29-EFB3B860D89B}" type="presParOf" srcId="{1CFFAD57-5B76-480C-BB43-650F14B4B509}" destId="{7E48C476-AC93-4C27-AB3F-160281C4A414}" srcOrd="1" destOrd="0" presId="urn:microsoft.com/office/officeart/2005/8/layout/orgChart1"/>
    <dgm:cxn modelId="{5ABBEF3F-7677-4EF4-AE10-1CB7C2CC29E0}" type="presParOf" srcId="{1CFFAD57-5B76-480C-BB43-650F14B4B509}" destId="{D0EA2E3D-EE32-4D37-8172-E92EB1DDBA99}" srcOrd="2" destOrd="0" presId="urn:microsoft.com/office/officeart/2005/8/layout/orgChart1"/>
    <dgm:cxn modelId="{63A3543A-DDA5-41E0-B18B-437454F850C5}" type="presParOf" srcId="{70BE7DAE-DD5C-49FB-9CED-94E63E53F986}" destId="{EA0A19E2-B623-458B-BC59-5D7A42D5047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6E6F0-6311-4D08-8E84-53333E20AB50}">
      <dsp:nvSpPr>
        <dsp:cNvPr id="0" name=""/>
        <dsp:cNvSpPr/>
      </dsp:nvSpPr>
      <dsp:spPr>
        <a:xfrm>
          <a:off x="518185" y="768902"/>
          <a:ext cx="1475437" cy="147543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AA4FEA-77AC-43DA-A1F2-6BCE3A48B1F6}">
      <dsp:nvSpPr>
        <dsp:cNvPr id="0" name=""/>
        <dsp:cNvSpPr/>
      </dsp:nvSpPr>
      <dsp:spPr>
        <a:xfrm>
          <a:off x="832623" y="1083340"/>
          <a:ext cx="846562" cy="846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B6F8A78C-B7E8-48A1-942A-55E2365C1EAB}">
      <dsp:nvSpPr>
        <dsp:cNvPr id="0" name=""/>
        <dsp:cNvSpPr/>
      </dsp:nvSpPr>
      <dsp:spPr>
        <a:xfrm>
          <a:off x="46529"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cap="all">
              <a:latin typeface="Century Gothic" panose="020B0502020202020204" pitchFamily="34" charset="0"/>
              <a:ea typeface="+mn-ea"/>
              <a:cs typeface="+mn-cs"/>
            </a:rPr>
            <a:t>Unpredictable</a:t>
          </a:r>
          <a:r>
            <a:rPr lang="en-US" sz="1500" kern="1200" cap="all">
              <a:latin typeface="Calibri"/>
              <a:ea typeface="+mn-ea"/>
              <a:cs typeface="+mn-cs"/>
            </a:rPr>
            <a:t>, </a:t>
          </a:r>
          <a:r>
            <a:rPr lang="en-US" sz="1500" kern="1200" cap="all">
              <a:latin typeface="Century Gothic" panose="020B0502020202020204" pitchFamily="34" charset="0"/>
              <a:ea typeface="+mn-ea"/>
              <a:cs typeface="+mn-cs"/>
            </a:rPr>
            <a:t>variable costs</a:t>
          </a:r>
        </a:p>
      </dsp:txBody>
      <dsp:txXfrm>
        <a:off x="46529" y="2703902"/>
        <a:ext cx="2418750" cy="720000"/>
      </dsp:txXfrm>
    </dsp:sp>
    <dsp:sp modelId="{7136CDE1-1A91-43BB-8768-178870E79DF3}">
      <dsp:nvSpPr>
        <dsp:cNvPr id="0" name=""/>
        <dsp:cNvSpPr/>
      </dsp:nvSpPr>
      <dsp:spPr>
        <a:xfrm>
          <a:off x="3360216" y="768902"/>
          <a:ext cx="1475437" cy="147543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14FDF9-CEDD-494F-A92C-F88523AD4D77}">
      <dsp:nvSpPr>
        <dsp:cNvPr id="0" name=""/>
        <dsp:cNvSpPr/>
      </dsp:nvSpPr>
      <dsp:spPr>
        <a:xfrm>
          <a:off x="3674654" y="1083340"/>
          <a:ext cx="846562" cy="846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D65F29D1-9141-4E71-BABD-B999920B4C2F}">
      <dsp:nvSpPr>
        <dsp:cNvPr id="0" name=""/>
        <dsp:cNvSpPr/>
      </dsp:nvSpPr>
      <dsp:spPr>
        <a:xfrm>
          <a:off x="2888560"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cap="all">
              <a:latin typeface="Century Gothic" panose="020B0502020202020204" pitchFamily="34" charset="0"/>
              <a:ea typeface="+mn-ea"/>
              <a:cs typeface="+mn-cs"/>
            </a:rPr>
            <a:t>Focus: “How do we control this?”</a:t>
          </a:r>
        </a:p>
      </dsp:txBody>
      <dsp:txXfrm>
        <a:off x="2888560" y="2703902"/>
        <a:ext cx="2418750" cy="720000"/>
      </dsp:txXfrm>
    </dsp:sp>
    <dsp:sp modelId="{C84D65C9-D704-4A52-B189-874CB960AF07}">
      <dsp:nvSpPr>
        <dsp:cNvPr id="0" name=""/>
        <dsp:cNvSpPr/>
      </dsp:nvSpPr>
      <dsp:spPr>
        <a:xfrm>
          <a:off x="6202248" y="768902"/>
          <a:ext cx="1475437" cy="147543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2BFFB1-8BB8-4F34-AFD9-26131EB7B7D2}">
      <dsp:nvSpPr>
        <dsp:cNvPr id="0" name=""/>
        <dsp:cNvSpPr/>
      </dsp:nvSpPr>
      <dsp:spPr>
        <a:xfrm>
          <a:off x="6516685" y="1083340"/>
          <a:ext cx="846562" cy="846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B62DDDA6-EC49-4B69-A74A-1CDC22D8F352}">
      <dsp:nvSpPr>
        <dsp:cNvPr id="0" name=""/>
        <dsp:cNvSpPr/>
      </dsp:nvSpPr>
      <dsp:spPr>
        <a:xfrm>
          <a:off x="5730591" y="27039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cap="all">
              <a:latin typeface="Century Gothic" panose="020B0502020202020204" pitchFamily="34" charset="0"/>
              <a:ea typeface="+mn-ea"/>
              <a:cs typeface="+mn-cs"/>
            </a:rPr>
            <a:t>This is the natural beginning of the FinOps journey</a:t>
          </a:r>
        </a:p>
      </dsp:txBody>
      <dsp:txXfrm>
        <a:off x="5730591" y="2703902"/>
        <a:ext cx="2418750" cy="720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B9EB4-F759-45EE-BFC0-E541B8DF671C}">
      <dsp:nvSpPr>
        <dsp:cNvPr id="0" name=""/>
        <dsp:cNvSpPr/>
      </dsp:nvSpPr>
      <dsp: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7611EF-86D3-44A3-B984-C80767A9F177}">
      <dsp:nvSpPr>
        <dsp:cNvPr id="0" name=""/>
        <dsp:cNvSpPr/>
      </dsp:nvSpPr>
      <dsp:spPr>
        <a:xfrm>
          <a:off x="78583"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a:solidFill>
                <a:sysClr val="windowText" lastClr="000000">
                  <a:hueOff val="0"/>
                  <a:satOff val="0"/>
                  <a:lumOff val="0"/>
                  <a:alphaOff val="0"/>
                </a:sysClr>
              </a:solidFill>
              <a:latin typeface="Century Gothic" panose="020B0502020202020204" pitchFamily="34" charset="0"/>
              <a:ea typeface="+mn-ea"/>
              <a:cs typeface="+mn-cs"/>
            </a:rPr>
            <a:t>Empowers Innovation: Teams can take calculated risks.</a:t>
          </a:r>
        </a:p>
      </dsp:txBody>
      <dsp:txXfrm>
        <a:off x="78583" y="2435142"/>
        <a:ext cx="2399612" cy="720000"/>
      </dsp:txXfrm>
    </dsp:sp>
    <dsp:sp modelId="{141737AE-B8E6-4466-A3FE-3EA9B418C024}">
      <dsp:nvSpPr>
        <dsp:cNvPr id="0" name=""/>
        <dsp:cNvSpPr/>
      </dsp:nvSpPr>
      <dsp: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205C8B-5574-4E96-8D43-E9742CC3A1D7}">
      <dsp:nvSpPr>
        <dsp:cNvPr id="0" name=""/>
        <dsp:cNvSpPr/>
      </dsp:nvSpPr>
      <dsp:spPr>
        <a:xfrm>
          <a:off x="2898129"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a:solidFill>
                <a:sysClr val="windowText" lastClr="000000">
                  <a:hueOff val="0"/>
                  <a:satOff val="0"/>
                  <a:lumOff val="0"/>
                  <a:alphaOff val="0"/>
                </a:sysClr>
              </a:solidFill>
              <a:latin typeface="Century Gothic" panose="020B0502020202020204" pitchFamily="34" charset="0"/>
              <a:ea typeface="+mn-ea"/>
              <a:cs typeface="+mn-cs"/>
            </a:rPr>
            <a:t>Aligns Technology with Business: Cloud spend supports strategic goals.</a:t>
          </a:r>
        </a:p>
      </dsp:txBody>
      <dsp:txXfrm>
        <a:off x="2898129" y="2435142"/>
        <a:ext cx="2399612" cy="720000"/>
      </dsp:txXfrm>
    </dsp:sp>
    <dsp:sp modelId="{0D048E2F-1F50-4CCA-B925-BA67CACAE51E}">
      <dsp:nvSpPr>
        <dsp:cNvPr id="0" name=""/>
        <dsp:cNvSpPr/>
      </dsp:nvSpPr>
      <dsp: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4B185A-29F7-4A61-A832-E35BBCAA6228}">
      <dsp:nvSpPr>
        <dsp:cNvPr id="0" name=""/>
        <dsp:cNvSpPr/>
      </dsp:nvSpPr>
      <dsp:spPr>
        <a:xfrm>
          <a:off x="5717674"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a:solidFill>
                <a:sysClr val="windowText" lastClr="000000">
                  <a:hueOff val="0"/>
                  <a:satOff val="0"/>
                  <a:lumOff val="0"/>
                  <a:alphaOff val="0"/>
                </a:sysClr>
              </a:solidFill>
              <a:latin typeface="Century Gothic" panose="020B0502020202020204" pitchFamily="34" charset="0"/>
              <a:ea typeface="+mn-ea"/>
              <a:cs typeface="+mn-cs"/>
            </a:rPr>
            <a:t>Maximizes Cloud ROI: Every dollar delivers maximum business value.</a:t>
          </a:r>
        </a:p>
      </dsp:txBody>
      <dsp:txXfrm>
        <a:off x="5717674" y="2435142"/>
        <a:ext cx="2399612" cy="720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408B12-965D-46CA-9B13-B69C1916FE6B}">
      <dsp:nvSpPr>
        <dsp:cNvPr id="0" name=""/>
        <dsp:cNvSpPr/>
      </dsp:nvSpPr>
      <dsp:spPr>
        <a:xfrm>
          <a:off x="0" y="681330"/>
          <a:ext cx="8195871" cy="1257841"/>
        </a:xfrm>
        <a:prstGeom prst="roundRect">
          <a:avLst>
            <a:gd name="adj" fmla="val 10000"/>
          </a:avLst>
        </a:prstGeom>
        <a:solidFill>
          <a:schemeClr val="tx2">
            <a:lumMod val="40000"/>
            <a:lumOff val="60000"/>
          </a:schemeClr>
        </a:solidFill>
        <a:ln>
          <a:noFill/>
        </a:ln>
        <a:effectLst/>
      </dsp:spPr>
      <dsp:style>
        <a:lnRef idx="0">
          <a:scrgbClr r="0" g="0" b="0"/>
        </a:lnRef>
        <a:fillRef idx="1">
          <a:scrgbClr r="0" g="0" b="0"/>
        </a:fillRef>
        <a:effectRef idx="0">
          <a:scrgbClr r="0" g="0" b="0"/>
        </a:effectRef>
        <a:fontRef idx="minor"/>
      </dsp:style>
    </dsp:sp>
    <dsp:sp modelId="{CFE8937C-C557-4DFA-8BBA-EB5469AD1062}">
      <dsp:nvSpPr>
        <dsp:cNvPr id="0" name=""/>
        <dsp:cNvSpPr/>
      </dsp:nvSpPr>
      <dsp:spPr>
        <a:xfrm>
          <a:off x="380497" y="964345"/>
          <a:ext cx="691812" cy="691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alpha val="0"/>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F5B35509-F785-4FAC-B92A-19D0BDC2E69B}">
      <dsp:nvSpPr>
        <dsp:cNvPr id="0" name=""/>
        <dsp:cNvSpPr/>
      </dsp:nvSpPr>
      <dsp:spPr>
        <a:xfrm>
          <a:off x="1452806" y="681330"/>
          <a:ext cx="6743064" cy="1257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122" tIns="133122" rIns="133122" bIns="133122" numCol="1" spcCol="1270" anchor="ctr" anchorCtr="0">
          <a:noAutofit/>
        </a:bodyPr>
        <a:lstStyle/>
        <a:p>
          <a:pPr marL="0" lvl="0" indent="0" algn="l" defTabSz="800100">
            <a:lnSpc>
              <a:spcPct val="100000"/>
            </a:lnSpc>
            <a:spcBef>
              <a:spcPct val="0"/>
            </a:spcBef>
            <a:spcAft>
              <a:spcPct val="35000"/>
            </a:spcAft>
            <a:buNone/>
          </a:pPr>
          <a:r>
            <a:rPr lang="en-US" sz="1800" kern="1200">
              <a:solidFill>
                <a:sysClr val="windowText" lastClr="000000">
                  <a:hueOff val="0"/>
                  <a:satOff val="0"/>
                  <a:lumOff val="0"/>
                  <a:alphaOff val="0"/>
                </a:sysClr>
              </a:solidFill>
              <a:latin typeface="Century Gothic" panose="020B0502020202020204" pitchFamily="34" charset="0"/>
              <a:ea typeface="+mn-ea"/>
              <a:cs typeface="+mn-cs"/>
            </a:rPr>
            <a:t>Are you building your foundation of Control?</a:t>
          </a:r>
        </a:p>
      </dsp:txBody>
      <dsp:txXfrm>
        <a:off x="1452806" y="681330"/>
        <a:ext cx="6743064" cy="1257841"/>
      </dsp:txXfrm>
    </dsp:sp>
    <dsp:sp modelId="{17CABCAB-32F4-46E5-B5E7-FDD471D90C5F}">
      <dsp:nvSpPr>
        <dsp:cNvPr id="0" name=""/>
        <dsp:cNvSpPr/>
      </dsp:nvSpPr>
      <dsp:spPr>
        <a:xfrm>
          <a:off x="0" y="2253632"/>
          <a:ext cx="8195871" cy="1257841"/>
        </a:xfrm>
        <a:prstGeom prst="roundRect">
          <a:avLst>
            <a:gd name="adj" fmla="val 10000"/>
          </a:avLst>
        </a:prstGeom>
        <a:solidFill>
          <a:schemeClr val="accent5">
            <a:lumMod val="20000"/>
            <a:lumOff val="80000"/>
          </a:schemeClr>
        </a:solidFill>
        <a:ln>
          <a:noFill/>
        </a:ln>
        <a:effectLst/>
      </dsp:spPr>
      <dsp:style>
        <a:lnRef idx="0">
          <a:scrgbClr r="0" g="0" b="0"/>
        </a:lnRef>
        <a:fillRef idx="1">
          <a:scrgbClr r="0" g="0" b="0"/>
        </a:fillRef>
        <a:effectRef idx="0">
          <a:scrgbClr r="0" g="0" b="0"/>
        </a:effectRef>
        <a:fontRef idx="minor"/>
      </dsp:style>
    </dsp:sp>
    <dsp:sp modelId="{FD43FB21-71C4-4D49-A3F1-9A60E0F68A67}">
      <dsp:nvSpPr>
        <dsp:cNvPr id="0" name=""/>
        <dsp:cNvSpPr/>
      </dsp:nvSpPr>
      <dsp:spPr>
        <a:xfrm>
          <a:off x="380497" y="2536647"/>
          <a:ext cx="691812" cy="691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ysClr val="window" lastClr="FFFFFF">
              <a:alpha val="0"/>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D1A165E2-4730-478B-A0B9-C98A6B8114C6}">
      <dsp:nvSpPr>
        <dsp:cNvPr id="0" name=""/>
        <dsp:cNvSpPr/>
      </dsp:nvSpPr>
      <dsp:spPr>
        <a:xfrm>
          <a:off x="1452806" y="2253632"/>
          <a:ext cx="6743064" cy="1257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122" tIns="133122" rIns="133122" bIns="133122" numCol="1" spcCol="1270" anchor="ctr" anchorCtr="0">
          <a:noAutofit/>
        </a:bodyPr>
        <a:lstStyle/>
        <a:p>
          <a:pPr marL="0" lvl="0" indent="0" algn="l" defTabSz="800100">
            <a:lnSpc>
              <a:spcPct val="100000"/>
            </a:lnSpc>
            <a:spcBef>
              <a:spcPct val="0"/>
            </a:spcBef>
            <a:spcAft>
              <a:spcPct val="35000"/>
            </a:spcAft>
            <a:buNone/>
          </a:pPr>
          <a:r>
            <a:rPr lang="en-US" sz="1800" kern="1200">
              <a:solidFill>
                <a:sysClr val="windowText" lastClr="000000">
                  <a:hueOff val="0"/>
                  <a:satOff val="0"/>
                  <a:lumOff val="0"/>
                  <a:alphaOff val="0"/>
                </a:sysClr>
              </a:solidFill>
              <a:latin typeface="Century Gothic" panose="020B0502020202020204" pitchFamily="34" charset="0"/>
              <a:ea typeface="+mn-ea"/>
              <a:cs typeface="+mn-cs"/>
            </a:rPr>
            <a:t>Or making the shift to enabling Value?</a:t>
          </a:r>
        </a:p>
      </dsp:txBody>
      <dsp:txXfrm>
        <a:off x="1452806" y="2253632"/>
        <a:ext cx="6743064" cy="12578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F5798-C1FF-4F83-A65C-BB6D2721EAC3}">
      <dsp:nvSpPr>
        <dsp:cNvPr id="0" name=""/>
        <dsp:cNvSpPr/>
      </dsp:nvSpPr>
      <dsp:spPr>
        <a:xfrm>
          <a:off x="1066800" y="747703"/>
          <a:ext cx="853439" cy="71"/>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F7FFB8-501A-4BE3-80B5-4A5414270BCC}">
      <dsp:nvSpPr>
        <dsp:cNvPr id="0" name=""/>
        <dsp:cNvSpPr/>
      </dsp:nvSpPr>
      <dsp:spPr>
        <a:xfrm>
          <a:off x="1971446" y="676050"/>
          <a:ext cx="98145" cy="184248"/>
        </a:xfrm>
        <a:prstGeom prst="chevron">
          <a:avLst>
            <a:gd name="adj" fmla="val 90000"/>
          </a:avLst>
        </a:prstGeom>
        <a:solidFill>
          <a:schemeClr val="accent4">
            <a:tint val="40000"/>
            <a:alpha val="90000"/>
            <a:hueOff val="-358701"/>
            <a:satOff val="2014"/>
            <a:lumOff val="128"/>
            <a:alphaOff val="0"/>
          </a:schemeClr>
        </a:solidFill>
        <a:ln w="25400" cap="flat" cmpd="sng" algn="ctr">
          <a:solidFill>
            <a:schemeClr val="accent4">
              <a:tint val="40000"/>
              <a:alpha val="90000"/>
              <a:hueOff val="-358701"/>
              <a:satOff val="2014"/>
              <a:lumOff val="128"/>
              <a:alphaOff val="0"/>
            </a:schemeClr>
          </a:solidFill>
          <a:prstDash val="solid"/>
        </a:ln>
        <a:effectLst/>
      </dsp:spPr>
      <dsp:style>
        <a:lnRef idx="2">
          <a:scrgbClr r="0" g="0" b="0"/>
        </a:lnRef>
        <a:fillRef idx="1">
          <a:scrgbClr r="0" g="0" b="0"/>
        </a:fillRef>
        <a:effectRef idx="0">
          <a:scrgbClr r="0" g="0" b="0"/>
        </a:effectRef>
        <a:fontRef idx="minor"/>
      </dsp:style>
    </dsp:sp>
    <dsp:sp modelId="{D17EA724-E4C4-42C5-84F3-D1928C5D0298}">
      <dsp:nvSpPr>
        <dsp:cNvPr id="0" name=""/>
        <dsp:cNvSpPr/>
      </dsp:nvSpPr>
      <dsp:spPr>
        <a:xfrm>
          <a:off x="530813" y="318432"/>
          <a:ext cx="858613" cy="858613"/>
        </a:xfrm>
        <a:prstGeom prst="ellips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33319" tIns="33319" rIns="33319" bIns="33319"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rPr>
            <a:t>1</a:t>
          </a:r>
        </a:p>
      </dsp:txBody>
      <dsp:txXfrm>
        <a:off x="656554" y="444173"/>
        <a:ext cx="607131" cy="607131"/>
      </dsp:txXfrm>
    </dsp:sp>
    <dsp:sp modelId="{56F8CE76-B6FA-4C12-9C7C-CBA6559D839A}">
      <dsp:nvSpPr>
        <dsp:cNvPr id="0" name=""/>
        <dsp:cNvSpPr/>
      </dsp:nvSpPr>
      <dsp:spPr>
        <a:xfrm>
          <a:off x="0" y="1342560"/>
          <a:ext cx="1920240" cy="1965600"/>
        </a:xfrm>
        <a:prstGeom prst="upArrowCallout">
          <a:avLst>
            <a:gd name="adj1" fmla="val 50000"/>
            <a:gd name="adj2" fmla="val 20000"/>
            <a:gd name="adj3" fmla="val 20000"/>
            <a:gd name="adj4" fmla="val 100000"/>
          </a:avLst>
        </a:prstGeom>
        <a:solidFill>
          <a:schemeClr val="accent4">
            <a:tint val="40000"/>
            <a:alpha val="90000"/>
            <a:hueOff val="-717402"/>
            <a:satOff val="4029"/>
            <a:lumOff val="256"/>
            <a:alphaOff val="0"/>
          </a:schemeClr>
        </a:solidFill>
        <a:ln w="25400" cap="flat" cmpd="sng" algn="ctr">
          <a:solidFill>
            <a:schemeClr val="accent4">
              <a:tint val="40000"/>
              <a:alpha val="90000"/>
              <a:hueOff val="-717402"/>
              <a:satOff val="4029"/>
              <a:lumOff val="2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471" tIns="165100" rIns="151471" bIns="165100" numCol="1" spcCol="1270" anchor="t" anchorCtr="0">
          <a:noAutofit/>
        </a:bodyPr>
        <a:lstStyle/>
        <a:p>
          <a:pPr marL="0" lvl="0" indent="0" algn="l" defTabSz="622300">
            <a:lnSpc>
              <a:spcPct val="90000"/>
            </a:lnSpc>
            <a:spcBef>
              <a:spcPct val="0"/>
            </a:spcBef>
            <a:spcAft>
              <a:spcPct val="35000"/>
            </a:spcAft>
            <a:buNone/>
          </a:pPr>
          <a:r>
            <a:rPr lang="en-US" sz="1400" kern="1200">
              <a:latin typeface="Century Gothic" panose="020B0502020202020204" pitchFamily="34" charset="0"/>
            </a:rPr>
            <a:t>Stage 1: Cost Control </a:t>
          </a:r>
        </a:p>
      </dsp:txBody>
      <dsp:txXfrm>
        <a:off x="0" y="1726608"/>
        <a:ext cx="1920240" cy="1581552"/>
      </dsp:txXfrm>
    </dsp:sp>
    <dsp:sp modelId="{1111EECE-1B71-479B-8D4F-B004F628FFEF}">
      <dsp:nvSpPr>
        <dsp:cNvPr id="0" name=""/>
        <dsp:cNvSpPr/>
      </dsp:nvSpPr>
      <dsp:spPr>
        <a:xfrm>
          <a:off x="2133600" y="747924"/>
          <a:ext cx="1920240" cy="72"/>
        </a:xfrm>
        <a:prstGeom prst="rect">
          <a:avLst/>
        </a:prstGeom>
        <a:solidFill>
          <a:schemeClr val="accent4">
            <a:tint val="40000"/>
            <a:alpha val="90000"/>
            <a:hueOff val="-1076103"/>
            <a:satOff val="6043"/>
            <a:lumOff val="384"/>
            <a:alphaOff val="0"/>
          </a:schemeClr>
        </a:solidFill>
        <a:ln w="25400" cap="flat" cmpd="sng" algn="ctr">
          <a:solidFill>
            <a:schemeClr val="accent4">
              <a:tint val="40000"/>
              <a:alpha val="90000"/>
              <a:hueOff val="-1076103"/>
              <a:satOff val="6043"/>
              <a:lumOff val="384"/>
              <a:alphaOff val="0"/>
            </a:schemeClr>
          </a:solidFill>
          <a:prstDash val="solid"/>
        </a:ln>
        <a:effectLst/>
      </dsp:spPr>
      <dsp:style>
        <a:lnRef idx="2">
          <a:scrgbClr r="0" g="0" b="0"/>
        </a:lnRef>
        <a:fillRef idx="1">
          <a:scrgbClr r="0" g="0" b="0"/>
        </a:fillRef>
        <a:effectRef idx="0">
          <a:scrgbClr r="0" g="0" b="0"/>
        </a:effectRef>
        <a:fontRef idx="minor"/>
      </dsp:style>
    </dsp:sp>
    <dsp:sp modelId="{B4434C21-F6B2-42A3-B53C-EB27EC08B2B3}">
      <dsp:nvSpPr>
        <dsp:cNvPr id="0" name=""/>
        <dsp:cNvSpPr/>
      </dsp:nvSpPr>
      <dsp:spPr>
        <a:xfrm>
          <a:off x="4105046" y="676234"/>
          <a:ext cx="98145" cy="184437"/>
        </a:xfrm>
        <a:prstGeom prst="chevron">
          <a:avLst>
            <a:gd name="adj" fmla="val 90000"/>
          </a:avLst>
        </a:prstGeom>
        <a:solidFill>
          <a:schemeClr val="accent4">
            <a:tint val="40000"/>
            <a:alpha val="90000"/>
            <a:hueOff val="-1434803"/>
            <a:satOff val="8057"/>
            <a:lumOff val="512"/>
            <a:alphaOff val="0"/>
          </a:schemeClr>
        </a:solidFill>
        <a:ln w="25400" cap="flat" cmpd="sng" algn="ctr">
          <a:solidFill>
            <a:schemeClr val="accent4">
              <a:tint val="40000"/>
              <a:alpha val="90000"/>
              <a:hueOff val="-1434803"/>
              <a:satOff val="8057"/>
              <a:lumOff val="512"/>
              <a:alphaOff val="0"/>
            </a:schemeClr>
          </a:solidFill>
          <a:prstDash val="solid"/>
        </a:ln>
        <a:effectLst/>
      </dsp:spPr>
      <dsp:style>
        <a:lnRef idx="2">
          <a:scrgbClr r="0" g="0" b="0"/>
        </a:lnRef>
        <a:fillRef idx="1">
          <a:scrgbClr r="0" g="0" b="0"/>
        </a:fillRef>
        <a:effectRef idx="0">
          <a:scrgbClr r="0" g="0" b="0"/>
        </a:effectRef>
        <a:fontRef idx="minor"/>
      </dsp:style>
    </dsp:sp>
    <dsp:sp modelId="{79419642-11FB-429F-800C-73D68C823F81}">
      <dsp:nvSpPr>
        <dsp:cNvPr id="0" name=""/>
        <dsp:cNvSpPr/>
      </dsp:nvSpPr>
      <dsp:spPr>
        <a:xfrm>
          <a:off x="2664413" y="318653"/>
          <a:ext cx="858613" cy="858613"/>
        </a:xfrm>
        <a:prstGeom prst="ellipse">
          <a:avLst/>
        </a:prstGeom>
        <a:solidFill>
          <a:schemeClr val="accent4">
            <a:hueOff val="-1488257"/>
            <a:satOff val="8966"/>
            <a:lumOff val="719"/>
            <a:alphaOff val="0"/>
          </a:schemeClr>
        </a:solidFill>
        <a:ln w="25400" cap="flat" cmpd="sng" algn="ctr">
          <a:solidFill>
            <a:schemeClr val="accent4">
              <a:hueOff val="-1488257"/>
              <a:satOff val="8966"/>
              <a:lumOff val="719"/>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33319" tIns="33319" rIns="33319" bIns="33319"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rPr>
            <a:t>2</a:t>
          </a:r>
        </a:p>
      </dsp:txBody>
      <dsp:txXfrm>
        <a:off x="2790154" y="444394"/>
        <a:ext cx="607131" cy="607131"/>
      </dsp:txXfrm>
    </dsp:sp>
    <dsp:sp modelId="{C1C8EE54-9577-44C9-95E9-738DAEDFB612}">
      <dsp:nvSpPr>
        <dsp:cNvPr id="0" name=""/>
        <dsp:cNvSpPr/>
      </dsp:nvSpPr>
      <dsp:spPr>
        <a:xfrm>
          <a:off x="2133600" y="1343087"/>
          <a:ext cx="1920240" cy="1965600"/>
        </a:xfrm>
        <a:prstGeom prst="upArrowCallout">
          <a:avLst>
            <a:gd name="adj1" fmla="val 50000"/>
            <a:gd name="adj2" fmla="val 20000"/>
            <a:gd name="adj3" fmla="val 20000"/>
            <a:gd name="adj4" fmla="val 100000"/>
          </a:avLst>
        </a:prstGeom>
        <a:solidFill>
          <a:schemeClr val="accent4">
            <a:tint val="40000"/>
            <a:alpha val="90000"/>
            <a:hueOff val="-1793504"/>
            <a:satOff val="10071"/>
            <a:lumOff val="640"/>
            <a:alphaOff val="0"/>
          </a:schemeClr>
        </a:solidFill>
        <a:ln w="25400" cap="flat" cmpd="sng" algn="ctr">
          <a:solidFill>
            <a:schemeClr val="accent4">
              <a:tint val="40000"/>
              <a:alpha val="90000"/>
              <a:hueOff val="-1793504"/>
              <a:satOff val="10071"/>
              <a:lumOff val="6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471" tIns="165100" rIns="151471" bIns="165100" numCol="1" spcCol="1270" anchor="t" anchorCtr="0">
          <a:noAutofit/>
        </a:bodyPr>
        <a:lstStyle/>
        <a:p>
          <a:pPr marL="0" lvl="0" indent="0" algn="l" defTabSz="622300">
            <a:lnSpc>
              <a:spcPct val="90000"/>
            </a:lnSpc>
            <a:spcBef>
              <a:spcPct val="0"/>
            </a:spcBef>
            <a:spcAft>
              <a:spcPct val="35000"/>
            </a:spcAft>
            <a:buNone/>
          </a:pPr>
          <a:r>
            <a:rPr lang="en-US" sz="1400" kern="1200">
              <a:latin typeface="Century Gothic" panose="020B0502020202020204" pitchFamily="34" charset="0"/>
            </a:rPr>
            <a:t>Stage 2: Value Enablement</a:t>
          </a:r>
        </a:p>
      </dsp:txBody>
      <dsp:txXfrm>
        <a:off x="2133600" y="1727135"/>
        <a:ext cx="1920240" cy="1581552"/>
      </dsp:txXfrm>
    </dsp:sp>
    <dsp:sp modelId="{D05A87CC-7442-44F0-917D-A0D6CCF88ADE}">
      <dsp:nvSpPr>
        <dsp:cNvPr id="0" name=""/>
        <dsp:cNvSpPr/>
      </dsp:nvSpPr>
      <dsp:spPr>
        <a:xfrm>
          <a:off x="4267200" y="747924"/>
          <a:ext cx="1920240" cy="72"/>
        </a:xfrm>
        <a:prstGeom prst="rect">
          <a:avLst/>
        </a:prstGeom>
        <a:solidFill>
          <a:schemeClr val="accent4">
            <a:tint val="40000"/>
            <a:alpha val="90000"/>
            <a:hueOff val="-2152205"/>
            <a:satOff val="12086"/>
            <a:lumOff val="768"/>
            <a:alphaOff val="0"/>
          </a:schemeClr>
        </a:solidFill>
        <a:ln w="25400" cap="flat" cmpd="sng" algn="ctr">
          <a:solidFill>
            <a:schemeClr val="accent4">
              <a:tint val="40000"/>
              <a:alpha val="90000"/>
              <a:hueOff val="-2152205"/>
              <a:satOff val="12086"/>
              <a:lumOff val="768"/>
              <a:alphaOff val="0"/>
            </a:schemeClr>
          </a:solidFill>
          <a:prstDash val="solid"/>
        </a:ln>
        <a:effectLst/>
      </dsp:spPr>
      <dsp:style>
        <a:lnRef idx="2">
          <a:scrgbClr r="0" g="0" b="0"/>
        </a:lnRef>
        <a:fillRef idx="1">
          <a:scrgbClr r="0" g="0" b="0"/>
        </a:fillRef>
        <a:effectRef idx="0">
          <a:scrgbClr r="0" g="0" b="0"/>
        </a:effectRef>
        <a:fontRef idx="minor"/>
      </dsp:style>
    </dsp:sp>
    <dsp:sp modelId="{5A24C97C-3D0A-40F6-97DC-C33B1579B1CA}">
      <dsp:nvSpPr>
        <dsp:cNvPr id="0" name=""/>
        <dsp:cNvSpPr/>
      </dsp:nvSpPr>
      <dsp:spPr>
        <a:xfrm>
          <a:off x="6238646" y="676234"/>
          <a:ext cx="98145" cy="184437"/>
        </a:xfrm>
        <a:prstGeom prst="chevron">
          <a:avLst>
            <a:gd name="adj" fmla="val 90000"/>
          </a:avLst>
        </a:prstGeom>
        <a:solidFill>
          <a:schemeClr val="accent4">
            <a:tint val="40000"/>
            <a:alpha val="90000"/>
            <a:hueOff val="-2510906"/>
            <a:satOff val="14100"/>
            <a:lumOff val="896"/>
            <a:alphaOff val="0"/>
          </a:schemeClr>
        </a:solidFill>
        <a:ln w="25400" cap="flat" cmpd="sng" algn="ctr">
          <a:solidFill>
            <a:schemeClr val="accent4">
              <a:tint val="40000"/>
              <a:alpha val="90000"/>
              <a:hueOff val="-2510906"/>
              <a:satOff val="14100"/>
              <a:lumOff val="896"/>
              <a:alphaOff val="0"/>
            </a:schemeClr>
          </a:solidFill>
          <a:prstDash val="solid"/>
        </a:ln>
        <a:effectLst/>
      </dsp:spPr>
      <dsp:style>
        <a:lnRef idx="2">
          <a:scrgbClr r="0" g="0" b="0"/>
        </a:lnRef>
        <a:fillRef idx="1">
          <a:scrgbClr r="0" g="0" b="0"/>
        </a:fillRef>
        <a:effectRef idx="0">
          <a:scrgbClr r="0" g="0" b="0"/>
        </a:effectRef>
        <a:fontRef idx="minor"/>
      </dsp:style>
    </dsp:sp>
    <dsp:sp modelId="{09F91E4D-59DE-4CE3-B7D3-1699ABE78FFD}">
      <dsp:nvSpPr>
        <dsp:cNvPr id="0" name=""/>
        <dsp:cNvSpPr/>
      </dsp:nvSpPr>
      <dsp:spPr>
        <a:xfrm>
          <a:off x="4798013" y="318653"/>
          <a:ext cx="858613" cy="858613"/>
        </a:xfrm>
        <a:prstGeom prst="ellipse">
          <a:avLst/>
        </a:prstGeom>
        <a:solidFill>
          <a:schemeClr val="accent4">
            <a:hueOff val="-2976513"/>
            <a:satOff val="17933"/>
            <a:lumOff val="1437"/>
            <a:alphaOff val="0"/>
          </a:schemeClr>
        </a:solidFill>
        <a:ln w="25400" cap="flat" cmpd="sng" algn="ctr">
          <a:solidFill>
            <a:schemeClr val="accent4">
              <a:hueOff val="-2976513"/>
              <a:satOff val="17933"/>
              <a:lumOff val="1437"/>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33319" tIns="33319" rIns="33319" bIns="33319"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rPr>
            <a:t>3</a:t>
          </a:r>
        </a:p>
      </dsp:txBody>
      <dsp:txXfrm>
        <a:off x="4923754" y="444394"/>
        <a:ext cx="607131" cy="607131"/>
      </dsp:txXfrm>
    </dsp:sp>
    <dsp:sp modelId="{A180263F-7365-4DA3-BB27-1BE683A88EB2}">
      <dsp:nvSpPr>
        <dsp:cNvPr id="0" name=""/>
        <dsp:cNvSpPr/>
      </dsp:nvSpPr>
      <dsp:spPr>
        <a:xfrm>
          <a:off x="4267200" y="1343087"/>
          <a:ext cx="1920240" cy="1965600"/>
        </a:xfrm>
        <a:prstGeom prst="upArrowCallout">
          <a:avLst>
            <a:gd name="adj1" fmla="val 50000"/>
            <a:gd name="adj2" fmla="val 20000"/>
            <a:gd name="adj3" fmla="val 20000"/>
            <a:gd name="adj4" fmla="val 100000"/>
          </a:avLst>
        </a:prstGeom>
        <a:solidFill>
          <a:schemeClr val="accent4">
            <a:tint val="40000"/>
            <a:alpha val="90000"/>
            <a:hueOff val="-2869607"/>
            <a:satOff val="16114"/>
            <a:lumOff val="1024"/>
            <a:alphaOff val="0"/>
          </a:schemeClr>
        </a:solidFill>
        <a:ln w="25400" cap="flat" cmpd="sng" algn="ctr">
          <a:solidFill>
            <a:schemeClr val="accent4">
              <a:tint val="40000"/>
              <a:alpha val="90000"/>
              <a:hueOff val="-2869607"/>
              <a:satOff val="16114"/>
              <a:lumOff val="10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471" tIns="165100" rIns="151471" bIns="165100" numCol="1" spcCol="1270" anchor="t" anchorCtr="0">
          <a:noAutofit/>
        </a:bodyPr>
        <a:lstStyle/>
        <a:p>
          <a:pPr marL="0" lvl="0" indent="0" algn="l" defTabSz="622300">
            <a:lnSpc>
              <a:spcPct val="90000"/>
            </a:lnSpc>
            <a:spcBef>
              <a:spcPct val="0"/>
            </a:spcBef>
            <a:spcAft>
              <a:spcPct val="35000"/>
            </a:spcAft>
            <a:buNone/>
          </a:pPr>
          <a:r>
            <a:rPr lang="en-US" sz="1400" kern="1200">
              <a:latin typeface="Century Gothic" panose="020B0502020202020204" pitchFamily="34" charset="0"/>
            </a:rPr>
            <a:t>Stage 3: Foundation: Predictability &amp; Efficiency</a:t>
          </a:r>
        </a:p>
      </dsp:txBody>
      <dsp:txXfrm>
        <a:off x="4267200" y="1727135"/>
        <a:ext cx="1920240" cy="1581552"/>
      </dsp:txXfrm>
    </dsp:sp>
    <dsp:sp modelId="{D5913083-6789-485E-ADEC-4802CB085857}">
      <dsp:nvSpPr>
        <dsp:cNvPr id="0" name=""/>
        <dsp:cNvSpPr/>
      </dsp:nvSpPr>
      <dsp:spPr>
        <a:xfrm>
          <a:off x="6400800" y="747924"/>
          <a:ext cx="960120" cy="72"/>
        </a:xfrm>
        <a:prstGeom prst="rect">
          <a:avLst/>
        </a:prstGeom>
        <a:solidFill>
          <a:schemeClr val="accent4">
            <a:tint val="40000"/>
            <a:alpha val="90000"/>
            <a:hueOff val="-3228308"/>
            <a:satOff val="18128"/>
            <a:lumOff val="1152"/>
            <a:alphaOff val="0"/>
          </a:schemeClr>
        </a:solidFill>
        <a:ln w="25400" cap="flat" cmpd="sng" algn="ctr">
          <a:solidFill>
            <a:schemeClr val="accent4">
              <a:tint val="40000"/>
              <a:alpha val="90000"/>
              <a:hueOff val="-3228308"/>
              <a:satOff val="18128"/>
              <a:lumOff val="1152"/>
              <a:alphaOff val="0"/>
            </a:schemeClr>
          </a:solidFill>
          <a:prstDash val="solid"/>
        </a:ln>
        <a:effectLst/>
      </dsp:spPr>
      <dsp:style>
        <a:lnRef idx="2">
          <a:scrgbClr r="0" g="0" b="0"/>
        </a:lnRef>
        <a:fillRef idx="1">
          <a:scrgbClr r="0" g="0" b="0"/>
        </a:fillRef>
        <a:effectRef idx="0">
          <a:scrgbClr r="0" g="0" b="0"/>
        </a:effectRef>
        <a:fontRef idx="minor"/>
      </dsp:style>
    </dsp:sp>
    <dsp:sp modelId="{5C5DD747-3AE4-4F3F-A7C8-74779D9FE2BC}">
      <dsp:nvSpPr>
        <dsp:cNvPr id="0" name=""/>
        <dsp:cNvSpPr/>
      </dsp:nvSpPr>
      <dsp:spPr>
        <a:xfrm>
          <a:off x="6931613" y="318653"/>
          <a:ext cx="858613" cy="858613"/>
        </a:xfrm>
        <a:prstGeom prst="ellipse">
          <a:avLst/>
        </a:prstGeom>
        <a:solidFill>
          <a:schemeClr val="accent4">
            <a:hueOff val="-4464770"/>
            <a:satOff val="26899"/>
            <a:lumOff val="2156"/>
            <a:alphaOff val="0"/>
          </a:schemeClr>
        </a:solidFill>
        <a:ln w="25400" cap="flat" cmpd="sng" algn="ctr">
          <a:solidFill>
            <a:schemeClr val="accent4">
              <a:hueOff val="-4464770"/>
              <a:satOff val="26899"/>
              <a:lumOff val="2156"/>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33319" tIns="33319" rIns="33319" bIns="33319"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rPr>
            <a:t>4</a:t>
          </a:r>
        </a:p>
      </dsp:txBody>
      <dsp:txXfrm>
        <a:off x="7057354" y="444394"/>
        <a:ext cx="607131" cy="607131"/>
      </dsp:txXfrm>
    </dsp:sp>
    <dsp:sp modelId="{C457936C-9057-43BF-A041-524B5B36F0A6}">
      <dsp:nvSpPr>
        <dsp:cNvPr id="0" name=""/>
        <dsp:cNvSpPr/>
      </dsp:nvSpPr>
      <dsp:spPr>
        <a:xfrm>
          <a:off x="6400800" y="1343087"/>
          <a:ext cx="1920240" cy="1965600"/>
        </a:xfrm>
        <a:prstGeom prst="upArrowCallout">
          <a:avLst>
            <a:gd name="adj1" fmla="val 50000"/>
            <a:gd name="adj2" fmla="val 20000"/>
            <a:gd name="adj3" fmla="val 20000"/>
            <a:gd name="adj4" fmla="val 100000"/>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471" tIns="165100" rIns="151471" bIns="165100" numCol="1" spcCol="1270" anchor="t" anchorCtr="0">
          <a:noAutofit/>
        </a:bodyPr>
        <a:lstStyle/>
        <a:p>
          <a:pPr marL="0" lvl="0" indent="0" algn="l" defTabSz="622300">
            <a:lnSpc>
              <a:spcPct val="90000"/>
            </a:lnSpc>
            <a:spcBef>
              <a:spcPct val="0"/>
            </a:spcBef>
            <a:spcAft>
              <a:spcPct val="35000"/>
            </a:spcAft>
            <a:buNone/>
          </a:pPr>
          <a:r>
            <a:rPr lang="en-US" sz="1400" kern="1200">
              <a:latin typeface="Century Gothic" panose="020B0502020202020204" pitchFamily="34" charset="0"/>
            </a:rPr>
            <a:t>Stage 4: Maturity: Investment &amp; Innovation</a:t>
          </a:r>
        </a:p>
      </dsp:txBody>
      <dsp:txXfrm>
        <a:off x="6400800" y="1727135"/>
        <a:ext cx="1920240" cy="1581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E06096-DD80-4B17-A856-3CB7D4E207D5}">
      <dsp:nvSpPr>
        <dsp:cNvPr id="0" name=""/>
        <dsp:cNvSpPr/>
      </dsp:nvSpPr>
      <dsp:spPr>
        <a:xfrm>
          <a:off x="610247" y="0"/>
          <a:ext cx="6916140" cy="3627120"/>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FBE5D6A-1CE8-47A6-9347-6C52597917A8}">
      <dsp:nvSpPr>
        <dsp:cNvPr id="0" name=""/>
        <dsp:cNvSpPr/>
      </dsp:nvSpPr>
      <dsp:spPr>
        <a:xfrm>
          <a:off x="1528102" y="1088136"/>
          <a:ext cx="2440990" cy="145084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latin typeface="Century Gothic" panose="020B0502020202020204" pitchFamily="34" charset="0"/>
            </a:rPr>
            <a:t>Building the Foundation with the FinOps Lifecycle</a:t>
          </a:r>
        </a:p>
      </dsp:txBody>
      <dsp:txXfrm>
        <a:off x="1598927" y="1158961"/>
        <a:ext cx="2299340" cy="1309198"/>
      </dsp:txXfrm>
    </dsp:sp>
    <dsp:sp modelId="{5FB48C56-75AB-412E-9784-D28E29C7EDDB}">
      <dsp:nvSpPr>
        <dsp:cNvPr id="0" name=""/>
        <dsp:cNvSpPr/>
      </dsp:nvSpPr>
      <dsp:spPr>
        <a:xfrm>
          <a:off x="4167542" y="1088136"/>
          <a:ext cx="2440990" cy="145084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latin typeface="Century Gothic" panose="020B0502020202020204" pitchFamily="34" charset="0"/>
            </a:rPr>
            <a:t>Three phases: </a:t>
          </a:r>
        </a:p>
        <a:p>
          <a:pPr marL="0" lvl="0" indent="0" algn="l" defTabSz="711200">
            <a:lnSpc>
              <a:spcPct val="90000"/>
            </a:lnSpc>
            <a:spcBef>
              <a:spcPct val="0"/>
            </a:spcBef>
            <a:spcAft>
              <a:spcPct val="35000"/>
            </a:spcAft>
            <a:buNone/>
          </a:pPr>
          <a:r>
            <a:rPr lang="en-US" sz="1600" kern="1200">
              <a:latin typeface="Century Gothic" panose="020B0502020202020204" pitchFamily="34" charset="0"/>
            </a:rPr>
            <a:t>- Inform </a:t>
          </a:r>
        </a:p>
        <a:p>
          <a:pPr marL="0" lvl="0" indent="0" algn="l" defTabSz="711200">
            <a:lnSpc>
              <a:spcPct val="90000"/>
            </a:lnSpc>
            <a:spcBef>
              <a:spcPct val="0"/>
            </a:spcBef>
            <a:spcAft>
              <a:spcPct val="35000"/>
            </a:spcAft>
            <a:buNone/>
          </a:pPr>
          <a:r>
            <a:rPr lang="en-US" sz="1600" kern="1200">
              <a:latin typeface="Century Gothic" panose="020B0502020202020204" pitchFamily="34" charset="0"/>
            </a:rPr>
            <a:t>- Optimize </a:t>
          </a:r>
        </a:p>
        <a:p>
          <a:pPr marL="0" lvl="0" indent="0" algn="l" defTabSz="711200">
            <a:lnSpc>
              <a:spcPct val="90000"/>
            </a:lnSpc>
            <a:spcBef>
              <a:spcPct val="0"/>
            </a:spcBef>
            <a:spcAft>
              <a:spcPct val="35000"/>
            </a:spcAft>
            <a:buNone/>
          </a:pPr>
          <a:r>
            <a:rPr lang="en-US" sz="1600" kern="1200">
              <a:latin typeface="Century Gothic" panose="020B0502020202020204" pitchFamily="34" charset="0"/>
            </a:rPr>
            <a:t>- Operate</a:t>
          </a:r>
        </a:p>
      </dsp:txBody>
      <dsp:txXfrm>
        <a:off x="4238367" y="1158961"/>
        <a:ext cx="2299340" cy="13091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3ECA1E-01B1-47E5-97B4-5EF33A769F6E}">
      <dsp:nvSpPr>
        <dsp:cNvPr id="0" name=""/>
        <dsp:cNvSpPr/>
      </dsp:nvSpPr>
      <dsp:spPr>
        <a:xfrm>
          <a:off x="835211" y="639272"/>
          <a:ext cx="1090892" cy="10908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1580E517-BB7E-4010-934F-D6F478EC3294}">
      <dsp:nvSpPr>
        <dsp:cNvPr id="0" name=""/>
        <dsp:cNvSpPr/>
      </dsp:nvSpPr>
      <dsp:spPr>
        <a:xfrm>
          <a:off x="168554" y="2049761"/>
          <a:ext cx="242420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Century Gothic" panose="020B0502020202020204" pitchFamily="34" charset="0"/>
              <a:ea typeface="+mn-ea"/>
              <a:cs typeface="+mn-cs"/>
            </a:rPr>
            <a:t>Goal: Create a single source of truth.</a:t>
          </a:r>
        </a:p>
      </dsp:txBody>
      <dsp:txXfrm>
        <a:off x="168554" y="2049761"/>
        <a:ext cx="2424206" cy="720000"/>
      </dsp:txXfrm>
    </dsp:sp>
    <dsp:sp modelId="{44D03652-F0A2-4271-B81F-B820B78192AA}">
      <dsp:nvSpPr>
        <dsp:cNvPr id="0" name=""/>
        <dsp:cNvSpPr/>
      </dsp:nvSpPr>
      <dsp:spPr>
        <a:xfrm>
          <a:off x="3683653" y="639272"/>
          <a:ext cx="1090892" cy="10908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9CA02DBF-7D52-4F07-8435-1739F59C59DE}">
      <dsp:nvSpPr>
        <dsp:cNvPr id="0" name=""/>
        <dsp:cNvSpPr/>
      </dsp:nvSpPr>
      <dsp:spPr>
        <a:xfrm>
          <a:off x="3016996" y="2049761"/>
          <a:ext cx="242420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Century Gothic" panose="020B0502020202020204" pitchFamily="34" charset="0"/>
              <a:ea typeface="+mn-ea"/>
              <a:cs typeface="+mn-cs"/>
            </a:rPr>
            <a:t>Key Action: Achieve 100% cost allocation through tagging.</a:t>
          </a:r>
        </a:p>
      </dsp:txBody>
      <dsp:txXfrm>
        <a:off x="3016996" y="2049761"/>
        <a:ext cx="2424206" cy="720000"/>
      </dsp:txXfrm>
    </dsp:sp>
    <dsp:sp modelId="{765C785A-8926-49E2-96A8-BDD5664F5EAE}">
      <dsp:nvSpPr>
        <dsp:cNvPr id="0" name=""/>
        <dsp:cNvSpPr/>
      </dsp:nvSpPr>
      <dsp:spPr>
        <a:xfrm>
          <a:off x="6532095" y="639272"/>
          <a:ext cx="1090892" cy="10908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E1D7C4E3-FB78-45B1-8472-93209F7AB0DB}">
      <dsp:nvSpPr>
        <dsp:cNvPr id="0" name=""/>
        <dsp:cNvSpPr/>
      </dsp:nvSpPr>
      <dsp:spPr>
        <a:xfrm>
          <a:off x="5865439" y="2049761"/>
          <a:ext cx="242420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latin typeface="Century Gothic" panose="020B0502020202020204" pitchFamily="34" charset="0"/>
              <a:ea typeface="+mn-ea"/>
              <a:cs typeface="+mn-cs"/>
            </a:rPr>
            <a:t>Outcome: Accountability and data-driven conversations.</a:t>
          </a:r>
        </a:p>
      </dsp:txBody>
      <dsp:txXfrm>
        <a:off x="5865439" y="2049761"/>
        <a:ext cx="2424206"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870D27-3FAA-452C-A7FF-CC5AEF51BEE9}">
      <dsp:nvSpPr>
        <dsp:cNvPr id="0" name=""/>
        <dsp:cNvSpPr/>
      </dsp:nvSpPr>
      <dsp:spPr>
        <a:xfrm>
          <a:off x="738477" y="694164"/>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0F7AD093-A746-4F2D-A405-9C6011992348}">
      <dsp:nvSpPr>
        <dsp:cNvPr id="0" name=""/>
        <dsp:cNvSpPr/>
      </dsp:nvSpPr>
      <dsp:spPr>
        <a:xfrm>
          <a:off x="78583" y="2091785"/>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latin typeface="Century Gothic" panose="020B0502020202020204" pitchFamily="34" charset="0"/>
              <a:ea typeface="+mn-ea"/>
              <a:cs typeface="+mn-cs"/>
            </a:rPr>
            <a:t>Usage Optimization (Engineers): Right-size resources, eliminate waste.</a:t>
          </a:r>
        </a:p>
      </dsp:txBody>
      <dsp:txXfrm>
        <a:off x="78583" y="2091785"/>
        <a:ext cx="2399612" cy="720000"/>
      </dsp:txXfrm>
    </dsp:sp>
    <dsp:sp modelId="{F4DF88D4-2AF9-48AB-BEB2-098F14E6EEE5}">
      <dsp:nvSpPr>
        <dsp:cNvPr id="0" name=""/>
        <dsp:cNvSpPr/>
      </dsp:nvSpPr>
      <dsp:spPr>
        <a:xfrm>
          <a:off x="3558022" y="694164"/>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A2286D0A-D0FC-4E66-9689-FC4A040CDAEE}">
      <dsp:nvSpPr>
        <dsp:cNvPr id="0" name=""/>
        <dsp:cNvSpPr/>
      </dsp:nvSpPr>
      <dsp:spPr>
        <a:xfrm>
          <a:off x="2898129" y="2091785"/>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latin typeface="Century Gothic" panose="020B0502020202020204" pitchFamily="34" charset="0"/>
              <a:ea typeface="+mn-ea"/>
              <a:cs typeface="+mn-cs"/>
            </a:rPr>
            <a:t>Rate Optimization (Central Team): Leverage Savings Plans &amp; Reserved Instances.</a:t>
          </a:r>
        </a:p>
      </dsp:txBody>
      <dsp:txXfrm>
        <a:off x="2898129" y="2091785"/>
        <a:ext cx="2399612" cy="720000"/>
      </dsp:txXfrm>
    </dsp:sp>
    <dsp:sp modelId="{F6F439CB-F8A0-403E-902B-B1BD7A0D59E1}">
      <dsp:nvSpPr>
        <dsp:cNvPr id="0" name=""/>
        <dsp:cNvSpPr/>
      </dsp:nvSpPr>
      <dsp:spPr>
        <a:xfrm>
          <a:off x="6377567" y="694164"/>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67769138-BDF4-49D7-9992-A7FADAA84561}">
      <dsp:nvSpPr>
        <dsp:cNvPr id="0" name=""/>
        <dsp:cNvSpPr/>
      </dsp:nvSpPr>
      <dsp:spPr>
        <a:xfrm>
          <a:off x="5717674" y="2091785"/>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latin typeface="Century Gothic" panose="020B0502020202020204" pitchFamily="34" charset="0"/>
              <a:ea typeface="+mn-ea"/>
              <a:cs typeface="+mn-cs"/>
            </a:rPr>
            <a:t>Outcome: Tangible cost savings and reduced waste.</a:t>
          </a:r>
        </a:p>
      </dsp:txBody>
      <dsp:txXfrm>
        <a:off x="5717674" y="2091785"/>
        <a:ext cx="2399612" cy="720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E250BA-F3B9-4C00-86D1-38557B5E7911}">
      <dsp:nvSpPr>
        <dsp:cNvPr id="0" name=""/>
        <dsp:cNvSpPr/>
      </dsp:nvSpPr>
      <dsp:spPr>
        <a:xfrm>
          <a:off x="877359" y="570228"/>
          <a:ext cx="1095714" cy="1095714"/>
        </a:xfrm>
        <a:prstGeom prst="rect">
          <a:avLst/>
        </a:prstGeom>
        <a:blipFill>
          <a:blip xmlns:r="http://schemas.openxmlformats.org/officeDocument/2006/relationships" r:embed="rId1">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D7159674-6BE3-426F-88F1-4885DA159A4C}">
      <dsp:nvSpPr>
        <dsp:cNvPr id="0" name=""/>
        <dsp:cNvSpPr/>
      </dsp:nvSpPr>
      <dsp:spPr>
        <a:xfrm>
          <a:off x="207755" y="1986371"/>
          <a:ext cx="243492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solidFill>
                <a:sysClr val="windowText" lastClr="000000">
                  <a:hueOff val="0"/>
                  <a:satOff val="0"/>
                  <a:lumOff val="0"/>
                  <a:alphaOff val="0"/>
                </a:sysClr>
              </a:solidFill>
              <a:latin typeface="Century Gothic" panose="020B0502020202020204" pitchFamily="34" charset="0"/>
              <a:ea typeface="+mn-ea"/>
              <a:cs typeface="+mn-cs"/>
            </a:rPr>
            <a:t>Goal: Turn reactive clean-up into proactive management.</a:t>
          </a:r>
        </a:p>
      </dsp:txBody>
      <dsp:txXfrm>
        <a:off x="207755" y="1986371"/>
        <a:ext cx="2434921" cy="720000"/>
      </dsp:txXfrm>
    </dsp:sp>
    <dsp:sp modelId="{626CC8C9-34B2-4ABD-ACAB-5F413260960C}">
      <dsp:nvSpPr>
        <dsp:cNvPr id="0" name=""/>
        <dsp:cNvSpPr/>
      </dsp:nvSpPr>
      <dsp:spPr>
        <a:xfrm>
          <a:off x="3738392" y="570228"/>
          <a:ext cx="1095714" cy="1095714"/>
        </a:xfrm>
        <a:prstGeom prst="rect">
          <a:avLst/>
        </a:prstGeom>
        <a:blipFill>
          <a:blip xmlns:r="http://schemas.openxmlformats.org/officeDocument/2006/relationships" r:embed="rId3">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6D016414-8B99-45C9-8913-D919DA1FB173}">
      <dsp:nvSpPr>
        <dsp:cNvPr id="0" name=""/>
        <dsp:cNvSpPr/>
      </dsp:nvSpPr>
      <dsp:spPr>
        <a:xfrm>
          <a:off x="3068789" y="1986371"/>
          <a:ext cx="243492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solidFill>
                <a:sysClr val="windowText" lastClr="000000">
                  <a:hueOff val="0"/>
                  <a:satOff val="0"/>
                  <a:lumOff val="0"/>
                  <a:alphaOff val="0"/>
                </a:sysClr>
              </a:solidFill>
              <a:latin typeface="Century Gothic" panose="020B0502020202020204" pitchFamily="34" charset="0"/>
              <a:ea typeface="+mn-ea"/>
              <a:cs typeface="+mn-cs"/>
            </a:rPr>
            <a:t>Key Actions: Automated alerts, governance policies, continuous tracking.</a:t>
          </a:r>
        </a:p>
      </dsp:txBody>
      <dsp:txXfrm>
        <a:off x="3068789" y="1986371"/>
        <a:ext cx="2434921" cy="720000"/>
      </dsp:txXfrm>
    </dsp:sp>
    <dsp:sp modelId="{C23B2C55-2CEF-449D-8EFF-128849E68028}">
      <dsp:nvSpPr>
        <dsp:cNvPr id="0" name=""/>
        <dsp:cNvSpPr/>
      </dsp:nvSpPr>
      <dsp:spPr>
        <a:xfrm>
          <a:off x="6599425" y="570228"/>
          <a:ext cx="1095714" cy="1095714"/>
        </a:xfrm>
        <a:prstGeom prst="rect">
          <a:avLst/>
        </a:prstGeom>
        <a:blipFill>
          <a:blip xmlns:r="http://schemas.openxmlformats.org/officeDocument/2006/relationships" r:embed="rId5">
            <a:duotone>
              <a:prstClr val="black"/>
              <a:schemeClr val="accent1">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27244309-873B-4427-9EC3-6429B6CACB96}">
      <dsp:nvSpPr>
        <dsp:cNvPr id="0" name=""/>
        <dsp:cNvSpPr/>
      </dsp:nvSpPr>
      <dsp:spPr>
        <a:xfrm>
          <a:off x="5929822" y="1986371"/>
          <a:ext cx="243492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solidFill>
                <a:sysClr val="windowText" lastClr="000000">
                  <a:hueOff val="0"/>
                  <a:satOff val="0"/>
                  <a:lumOff val="0"/>
                  <a:alphaOff val="0"/>
                </a:sysClr>
              </a:solidFill>
              <a:latin typeface="Century Gothic" panose="020B0502020202020204" pitchFamily="34" charset="0"/>
              <a:ea typeface="+mn-ea"/>
              <a:cs typeface="+mn-cs"/>
            </a:rPr>
            <a:t>Outcome: Stable, predictable, efficient cloud environment.</a:t>
          </a:r>
        </a:p>
      </dsp:txBody>
      <dsp:txXfrm>
        <a:off x="5929822" y="1986371"/>
        <a:ext cx="2434921" cy="720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9B68CA-4E73-4820-BD11-7BB4A3E243D1}">
      <dsp:nvSpPr>
        <dsp:cNvPr id="0" name=""/>
        <dsp:cNvSpPr/>
      </dsp:nvSpPr>
      <dsp:spPr>
        <a:xfrm>
          <a:off x="0" y="681330"/>
          <a:ext cx="8195871" cy="1257841"/>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51DB6403-909B-444C-BCFE-170A8CBDC96A}">
      <dsp:nvSpPr>
        <dsp:cNvPr id="0" name=""/>
        <dsp:cNvSpPr/>
      </dsp:nvSpPr>
      <dsp:spPr>
        <a:xfrm>
          <a:off x="380497" y="964345"/>
          <a:ext cx="691812" cy="691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alpha val="0"/>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2C8656E-1E5A-4D7E-97EB-294E4BDCB3FB}">
      <dsp:nvSpPr>
        <dsp:cNvPr id="0" name=""/>
        <dsp:cNvSpPr/>
      </dsp:nvSpPr>
      <dsp:spPr>
        <a:xfrm>
          <a:off x="1452806" y="681330"/>
          <a:ext cx="6743064" cy="1257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122" tIns="133122" rIns="133122" bIns="133122" numCol="1" spcCol="1270" anchor="ctr" anchorCtr="0">
          <a:noAutofit/>
        </a:bodyPr>
        <a:lstStyle/>
        <a:p>
          <a:pPr marL="0" lvl="0" indent="0" algn="l" defTabSz="711200">
            <a:lnSpc>
              <a:spcPct val="100000"/>
            </a:lnSpc>
            <a:spcBef>
              <a:spcPct val="0"/>
            </a:spcBef>
            <a:spcAft>
              <a:spcPct val="35000"/>
            </a:spcAft>
            <a:buNone/>
          </a:pPr>
          <a:r>
            <a:rPr lang="en-US" sz="1600" kern="1200">
              <a:solidFill>
                <a:sysClr val="windowText" lastClr="000000">
                  <a:hueOff val="0"/>
                  <a:satOff val="0"/>
                  <a:lumOff val="0"/>
                  <a:alphaOff val="0"/>
                </a:sysClr>
              </a:solidFill>
              <a:latin typeface="Century Gothic" panose="020B0502020202020204" pitchFamily="34" charset="0"/>
              <a:ea typeface="+mn-ea"/>
              <a:cs typeface="+mn-cs"/>
            </a:rPr>
            <a:t>Achieving cost control isn’t the destination.</a:t>
          </a:r>
        </a:p>
      </dsp:txBody>
      <dsp:txXfrm>
        <a:off x="1452806" y="681330"/>
        <a:ext cx="6743064" cy="1257841"/>
      </dsp:txXfrm>
    </dsp:sp>
    <dsp:sp modelId="{0DE449D6-BFA0-41EF-92FC-42B2AE8748E0}">
      <dsp:nvSpPr>
        <dsp:cNvPr id="0" name=""/>
        <dsp:cNvSpPr/>
      </dsp:nvSpPr>
      <dsp:spPr>
        <a:xfrm>
          <a:off x="0" y="2253632"/>
          <a:ext cx="8195871" cy="1257841"/>
        </a:xfrm>
        <a:prstGeom prst="roundRect">
          <a:avLst>
            <a:gd name="adj" fmla="val 10000"/>
          </a:avLst>
        </a:prstGeom>
        <a:solidFill>
          <a:schemeClr val="tx2">
            <a:lumMod val="40000"/>
            <a:lumOff val="60000"/>
          </a:schemeClr>
        </a:solidFill>
        <a:ln>
          <a:noFill/>
        </a:ln>
        <a:effectLst/>
      </dsp:spPr>
      <dsp:style>
        <a:lnRef idx="0">
          <a:scrgbClr r="0" g="0" b="0"/>
        </a:lnRef>
        <a:fillRef idx="1">
          <a:scrgbClr r="0" g="0" b="0"/>
        </a:fillRef>
        <a:effectRef idx="0">
          <a:scrgbClr r="0" g="0" b="0"/>
        </a:effectRef>
        <a:fontRef idx="minor"/>
      </dsp:style>
    </dsp:sp>
    <dsp:sp modelId="{704F3F83-D6E7-489B-915D-600EC1E33BA1}">
      <dsp:nvSpPr>
        <dsp:cNvPr id="0" name=""/>
        <dsp:cNvSpPr/>
      </dsp:nvSpPr>
      <dsp:spPr>
        <a:xfrm>
          <a:off x="380497" y="2536647"/>
          <a:ext cx="691812" cy="691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ysClr val="window" lastClr="FFFFFF">
              <a:alpha val="0"/>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064D84F-2790-4D11-8CF5-87A061A1B551}">
      <dsp:nvSpPr>
        <dsp:cNvPr id="0" name=""/>
        <dsp:cNvSpPr/>
      </dsp:nvSpPr>
      <dsp:spPr>
        <a:xfrm>
          <a:off x="1452806" y="2253632"/>
          <a:ext cx="6743064" cy="1257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122" tIns="133122" rIns="133122" bIns="133122" numCol="1" spcCol="1270" anchor="ctr" anchorCtr="0">
          <a:noAutofit/>
        </a:bodyPr>
        <a:lstStyle/>
        <a:p>
          <a:pPr marL="0" lvl="0" indent="0" algn="l" defTabSz="711200">
            <a:lnSpc>
              <a:spcPct val="100000"/>
            </a:lnSpc>
            <a:spcBef>
              <a:spcPct val="0"/>
            </a:spcBef>
            <a:spcAft>
              <a:spcPct val="35000"/>
            </a:spcAft>
            <a:buNone/>
          </a:pPr>
          <a:r>
            <a:rPr lang="en-US" sz="1600" kern="1200">
              <a:solidFill>
                <a:sysClr val="windowText" lastClr="000000">
                  <a:hueOff val="0"/>
                  <a:satOff val="0"/>
                  <a:lumOff val="0"/>
                  <a:alphaOff val="0"/>
                </a:sysClr>
              </a:solidFill>
              <a:latin typeface="Century Gothic" panose="020B0502020202020204" pitchFamily="34" charset="0"/>
              <a:ea typeface="+mn-ea"/>
              <a:cs typeface="+mn-cs"/>
            </a:rPr>
            <a:t>It’s the launching pad for the next stage of evolution.</a:t>
          </a:r>
        </a:p>
      </dsp:txBody>
      <dsp:txXfrm>
        <a:off x="1452806" y="2253632"/>
        <a:ext cx="6743064" cy="125784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742071-AD5A-42F3-9781-00DFF85777DE}">
      <dsp:nvSpPr>
        <dsp:cNvPr id="0" name=""/>
        <dsp:cNvSpPr/>
      </dsp:nvSpPr>
      <dsp:spPr>
        <a:xfrm>
          <a:off x="0" y="0"/>
          <a:ext cx="6888480" cy="811669"/>
        </a:xfrm>
        <a:prstGeom prst="roundRect">
          <a:avLst>
            <a:gd name="adj" fmla="val 1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latin typeface="Century Gothic" panose="020B0502020202020204" pitchFamily="34" charset="0"/>
              <a:ea typeface="+mn-ea"/>
              <a:cs typeface="+mn-cs"/>
            </a:rPr>
            <a:t>From: </a:t>
          </a:r>
          <a:r>
            <a:rPr lang="en-US" sz="1800" kern="1200">
              <a:latin typeface="Century Gothic" panose="020B0502020202020204" pitchFamily="34" charset="0"/>
              <a:ea typeface="+mn-ea"/>
              <a:cs typeface="+mn-cs"/>
            </a:rPr>
            <a:t>“How much did our infrastructure cost?”</a:t>
          </a:r>
        </a:p>
      </dsp:txBody>
      <dsp:txXfrm>
        <a:off x="23773" y="23773"/>
        <a:ext cx="5944039" cy="764123"/>
      </dsp:txXfrm>
    </dsp:sp>
    <dsp:sp modelId="{77D97446-51D2-4877-A354-C44ED1778774}">
      <dsp:nvSpPr>
        <dsp:cNvPr id="0" name=""/>
        <dsp:cNvSpPr/>
      </dsp:nvSpPr>
      <dsp:spPr>
        <a:xfrm>
          <a:off x="576910" y="959245"/>
          <a:ext cx="6888480" cy="811669"/>
        </a:xfrm>
        <a:prstGeom prst="roundRect">
          <a:avLst>
            <a:gd name="adj" fmla="val 10000"/>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Century Gothic" panose="020B0502020202020204" pitchFamily="34" charset="0"/>
              <a:ea typeface="+mn-ea"/>
              <a:cs typeface="+mn-cs"/>
            </a:rPr>
            <a:t>TO: - What is our cloud cost per customer transaction?</a:t>
          </a:r>
        </a:p>
      </dsp:txBody>
      <dsp:txXfrm>
        <a:off x="600683" y="983018"/>
        <a:ext cx="5736438" cy="764123"/>
      </dsp:txXfrm>
    </dsp:sp>
    <dsp:sp modelId="{59BB7FE9-3A01-4BAC-ADDA-1C058137447B}">
      <dsp:nvSpPr>
        <dsp:cNvPr id="0" name=""/>
        <dsp:cNvSpPr/>
      </dsp:nvSpPr>
      <dsp:spPr>
        <a:xfrm>
          <a:off x="1145209" y="1918490"/>
          <a:ext cx="6888480" cy="811669"/>
        </a:xfrm>
        <a:prstGeom prst="roundRect">
          <a:avLst>
            <a:gd name="adj" fmla="val 10000"/>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Century Gothic" panose="020B0502020202020204" pitchFamily="34" charset="0"/>
              <a:ea typeface="+mn-ea"/>
              <a:cs typeface="+mn-cs"/>
            </a:rPr>
            <a:t>- What is the cost to acquire a new user?</a:t>
          </a:r>
        </a:p>
      </dsp:txBody>
      <dsp:txXfrm>
        <a:off x="1168982" y="1942263"/>
        <a:ext cx="5745049" cy="764123"/>
      </dsp:txXfrm>
    </dsp:sp>
    <dsp:sp modelId="{3B9AB6A0-37E1-49CF-94EB-D17041AB40F8}">
      <dsp:nvSpPr>
        <dsp:cNvPr id="0" name=""/>
        <dsp:cNvSpPr/>
      </dsp:nvSpPr>
      <dsp:spPr>
        <a:xfrm>
          <a:off x="1722119" y="2877735"/>
          <a:ext cx="6888480" cy="811669"/>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Century Gothic" panose="020B0502020202020204" pitchFamily="34" charset="0"/>
              <a:ea typeface="+mn-ea"/>
              <a:cs typeface="+mn-cs"/>
            </a:rPr>
            <a:t>- How does this spend improve user engagement?</a:t>
          </a:r>
        </a:p>
      </dsp:txBody>
      <dsp:txXfrm>
        <a:off x="1745892" y="2901508"/>
        <a:ext cx="5736438" cy="764123"/>
      </dsp:txXfrm>
    </dsp:sp>
    <dsp:sp modelId="{E474DF90-C33B-4F5F-A9A0-51990C98E88A}">
      <dsp:nvSpPr>
        <dsp:cNvPr id="0" name=""/>
        <dsp:cNvSpPr/>
      </dsp:nvSpPr>
      <dsp:spPr>
        <a:xfrm>
          <a:off x="6360895" y="621664"/>
          <a:ext cx="527584" cy="52758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solidFill>
              <a:sysClr val="windowText" lastClr="000000">
                <a:hueOff val="0"/>
                <a:satOff val="0"/>
                <a:lumOff val="0"/>
                <a:alphaOff val="0"/>
              </a:sysClr>
            </a:solidFill>
            <a:latin typeface="Century Gothic" panose="020B0502020202020204" pitchFamily="34" charset="0"/>
            <a:ea typeface="+mn-ea"/>
            <a:cs typeface="+mn-cs"/>
          </a:endParaRPr>
        </a:p>
      </dsp:txBody>
      <dsp:txXfrm>
        <a:off x="6479601" y="621664"/>
        <a:ext cx="290172" cy="397007"/>
      </dsp:txXfrm>
    </dsp:sp>
    <dsp:sp modelId="{FF322582-F823-4839-8FC2-B9A08CF7FBE1}">
      <dsp:nvSpPr>
        <dsp:cNvPr id="0" name=""/>
        <dsp:cNvSpPr/>
      </dsp:nvSpPr>
      <dsp:spPr>
        <a:xfrm>
          <a:off x="6937805" y="1580910"/>
          <a:ext cx="527584" cy="52758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solidFill>
              <a:sysClr val="windowText" lastClr="000000">
                <a:hueOff val="0"/>
                <a:satOff val="0"/>
                <a:lumOff val="0"/>
                <a:alphaOff val="0"/>
              </a:sysClr>
            </a:solidFill>
            <a:latin typeface="Century Gothic" panose="020B0502020202020204" pitchFamily="34" charset="0"/>
            <a:ea typeface="+mn-ea"/>
            <a:cs typeface="+mn-cs"/>
          </a:endParaRPr>
        </a:p>
      </dsp:txBody>
      <dsp:txXfrm>
        <a:off x="7056511" y="1580910"/>
        <a:ext cx="290172" cy="397007"/>
      </dsp:txXfrm>
    </dsp:sp>
    <dsp:sp modelId="{CD1368A2-1632-4907-89BA-CFC0E9D7A5A6}">
      <dsp:nvSpPr>
        <dsp:cNvPr id="0" name=""/>
        <dsp:cNvSpPr/>
      </dsp:nvSpPr>
      <dsp:spPr>
        <a:xfrm>
          <a:off x="7506104" y="2540155"/>
          <a:ext cx="527584" cy="52758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solidFill>
              <a:sysClr val="windowText" lastClr="000000">
                <a:hueOff val="0"/>
                <a:satOff val="0"/>
                <a:lumOff val="0"/>
                <a:alphaOff val="0"/>
              </a:sysClr>
            </a:solidFill>
            <a:latin typeface="Century Gothic" panose="020B0502020202020204" pitchFamily="34" charset="0"/>
            <a:ea typeface="+mn-ea"/>
            <a:cs typeface="+mn-cs"/>
          </a:endParaRPr>
        </a:p>
      </dsp:txBody>
      <dsp:txXfrm>
        <a:off x="7624810" y="2540155"/>
        <a:ext cx="290172" cy="39700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D32932-EB7B-43E3-862D-1033CD186A15}">
      <dsp:nvSpPr>
        <dsp:cNvPr id="0" name=""/>
        <dsp:cNvSpPr/>
      </dsp:nvSpPr>
      <dsp:spPr>
        <a:xfrm>
          <a:off x="4201618" y="1723240"/>
          <a:ext cx="2972675" cy="515918"/>
        </a:xfrm>
        <a:custGeom>
          <a:avLst/>
          <a:gdLst/>
          <a:ahLst/>
          <a:cxnLst/>
          <a:rect l="0" t="0" r="0" b="0"/>
          <a:pathLst>
            <a:path>
              <a:moveTo>
                <a:pt x="0" y="0"/>
              </a:moveTo>
              <a:lnTo>
                <a:pt x="0" y="251593"/>
              </a:lnTo>
              <a:lnTo>
                <a:pt x="2899319" y="251593"/>
              </a:lnTo>
              <a:lnTo>
                <a:pt x="2899319" y="503187"/>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27A35A-E5E8-4681-BA88-9D77027F4C96}">
      <dsp:nvSpPr>
        <dsp:cNvPr id="0" name=""/>
        <dsp:cNvSpPr/>
      </dsp:nvSpPr>
      <dsp:spPr>
        <a:xfrm>
          <a:off x="4155898" y="1723240"/>
          <a:ext cx="91440" cy="515918"/>
        </a:xfrm>
        <a:custGeom>
          <a:avLst/>
          <a:gdLst/>
          <a:ahLst/>
          <a:cxnLst/>
          <a:rect l="0" t="0" r="0" b="0"/>
          <a:pathLst>
            <a:path>
              <a:moveTo>
                <a:pt x="45720" y="0"/>
              </a:moveTo>
              <a:lnTo>
                <a:pt x="45720" y="503187"/>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19F576-E17F-4E1B-91C3-61CFE8F10354}">
      <dsp:nvSpPr>
        <dsp:cNvPr id="0" name=""/>
        <dsp:cNvSpPr/>
      </dsp:nvSpPr>
      <dsp:spPr>
        <a:xfrm>
          <a:off x="1228942" y="1723240"/>
          <a:ext cx="2972675" cy="515918"/>
        </a:xfrm>
        <a:custGeom>
          <a:avLst/>
          <a:gdLst/>
          <a:ahLst/>
          <a:cxnLst/>
          <a:rect l="0" t="0" r="0" b="0"/>
          <a:pathLst>
            <a:path>
              <a:moveTo>
                <a:pt x="2899319" y="0"/>
              </a:moveTo>
              <a:lnTo>
                <a:pt x="2899319" y="251593"/>
              </a:lnTo>
              <a:lnTo>
                <a:pt x="0" y="251593"/>
              </a:lnTo>
              <a:lnTo>
                <a:pt x="0" y="503187"/>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745383-A0F6-424A-981F-608E192A8192}">
      <dsp:nvSpPr>
        <dsp:cNvPr id="0" name=""/>
        <dsp:cNvSpPr/>
      </dsp:nvSpPr>
      <dsp:spPr>
        <a:xfrm>
          <a:off x="564" y="494862"/>
          <a:ext cx="2456756" cy="1228378"/>
        </a:xfrm>
        <a:prstGeom prst="rect">
          <a:avLst/>
        </a:prstGeom>
        <a:solidFill>
          <a:schemeClr val="accent4">
            <a:lumMod val="40000"/>
            <a:lumOff val="60000"/>
            <a:alpha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ea typeface="+mn-ea"/>
              <a:cs typeface="+mn-cs"/>
            </a:rPr>
            <a:t>Cost Control Mindset vs. Value Enablement Mindset</a:t>
          </a:r>
        </a:p>
      </dsp:txBody>
      <dsp:txXfrm>
        <a:off x="564" y="494862"/>
        <a:ext cx="2456756" cy="1228378"/>
      </dsp:txXfrm>
    </dsp:sp>
    <dsp:sp modelId="{630821B1-0659-4294-AB70-ED0CB6A5EFD8}">
      <dsp:nvSpPr>
        <dsp:cNvPr id="0" name=""/>
        <dsp:cNvSpPr/>
      </dsp:nvSpPr>
      <dsp:spPr>
        <a:xfrm>
          <a:off x="2973239" y="494862"/>
          <a:ext cx="2456756" cy="1228378"/>
        </a:xfrm>
        <a:prstGeom prst="rect">
          <a:avLst/>
        </a:prstGeom>
        <a:solidFill>
          <a:schemeClr val="accent1">
            <a:alpha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ea typeface="+mn-ea"/>
              <a:cs typeface="+mn-cs"/>
            </a:rPr>
            <a:t>Examples</a:t>
          </a:r>
        </a:p>
      </dsp:txBody>
      <dsp:txXfrm>
        <a:off x="2973239" y="494862"/>
        <a:ext cx="2456756" cy="1228378"/>
      </dsp:txXfrm>
    </dsp:sp>
    <dsp:sp modelId="{821C5B4A-A179-4052-A320-7A9CF3C6E719}">
      <dsp:nvSpPr>
        <dsp:cNvPr id="0" name=""/>
        <dsp:cNvSpPr/>
      </dsp:nvSpPr>
      <dsp:spPr>
        <a:xfrm>
          <a:off x="564" y="2239159"/>
          <a:ext cx="2456756" cy="1228378"/>
        </a:xfrm>
        <a:prstGeom prst="rect">
          <a:avLst/>
        </a:prstGeom>
        <a:solidFill>
          <a:schemeClr val="tx2">
            <a:lumMod val="40000"/>
            <a:lumOff val="6000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ea typeface="+mn-ea"/>
              <a:cs typeface="+mn-cs"/>
            </a:rPr>
            <a:t>- “This is expensive. How can we make it cheaper?” vs. “What is the return on this investment?”</a:t>
          </a:r>
        </a:p>
      </dsp:txBody>
      <dsp:txXfrm>
        <a:off x="564" y="2239159"/>
        <a:ext cx="2456756" cy="1228378"/>
      </dsp:txXfrm>
    </dsp:sp>
    <dsp:sp modelId="{C320343B-9759-4778-A3D2-344A49E68DCB}">
      <dsp:nvSpPr>
        <dsp:cNvPr id="0" name=""/>
        <dsp:cNvSpPr/>
      </dsp:nvSpPr>
      <dsp:spPr>
        <a:xfrm>
          <a:off x="2973239" y="2239159"/>
          <a:ext cx="2456756" cy="1228378"/>
        </a:xfrm>
        <a:prstGeom prst="rect">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ea typeface="+mn-ea"/>
              <a:cs typeface="+mn-cs"/>
            </a:rPr>
            <a:t>- Expense to be minimized vs. Strategic investment with clear business outcome</a:t>
          </a:r>
        </a:p>
      </dsp:txBody>
      <dsp:txXfrm>
        <a:off x="2973239" y="2239159"/>
        <a:ext cx="2456756" cy="1228378"/>
      </dsp:txXfrm>
    </dsp:sp>
    <dsp:sp modelId="{530B4FA8-5D0E-437A-8BC8-51766A8C7A74}">
      <dsp:nvSpPr>
        <dsp:cNvPr id="0" name=""/>
        <dsp:cNvSpPr/>
      </dsp:nvSpPr>
      <dsp:spPr>
        <a:xfrm>
          <a:off x="5945915" y="2239159"/>
          <a:ext cx="2456756" cy="1228378"/>
        </a:xfrm>
        <a:prstGeom prst="rect">
          <a:avLst/>
        </a:prstGeom>
        <a:solidFill>
          <a:schemeClr val="accent5">
            <a:lumMod val="7500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ea typeface="+mn-ea"/>
              <a:cs typeface="+mn-cs"/>
            </a:rPr>
            <a:t>- Short-term savings vs. Empowered teams, innovation, business alignment</a:t>
          </a:r>
        </a:p>
      </dsp:txBody>
      <dsp:txXfrm>
        <a:off x="5945915" y="2239159"/>
        <a:ext cx="2456756" cy="1228378"/>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BE33CBE9-25BA-0545-B02F-E2B6F70AA408}" type="datetimeFigureOut">
              <a:rPr lang="en-US" smtClean="0"/>
              <a:t>9/9/2025</a:t>
            </a:fld>
            <a:endParaRPr lang="en-US"/>
          </a:p>
        </p:txBody>
      </p:sp>
      <p:sp>
        <p:nvSpPr>
          <p:cNvPr id="4" name="Slide Image Placeholder 3"/>
          <p:cNvSpPr>
            <a:spLocks noGrp="1" noRot="1" noChangeAspect="1"/>
          </p:cNvSpPr>
          <p:nvPr>
            <p:ph type="sldImg" idx="2"/>
          </p:nvPr>
        </p:nvSpPr>
        <p:spPr>
          <a:xfrm>
            <a:off x="6999288" y="1414463"/>
            <a:ext cx="610552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6AB084DC-7745-254A-8756-A430319AD1F5}" type="slidenum">
              <a:rPr lang="en-US" smtClean="0"/>
              <a:t>‹#›</a:t>
            </a:fld>
            <a:endParaRPr lang="en-US"/>
          </a:p>
        </p:txBody>
      </p:sp>
    </p:spTree>
    <p:extLst>
      <p:ext uri="{BB962C8B-B14F-4D97-AF65-F5344CB8AC3E}">
        <p14:creationId xmlns:p14="http://schemas.microsoft.com/office/powerpoint/2010/main" val="185522628"/>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mn-lt"/>
        <a:ea typeface="+mn-ea"/>
        <a:cs typeface="+mn-cs"/>
      </a:defRPr>
    </a:lvl1pPr>
    <a:lvl2pPr marL="207935" algn="l" defTabSz="415869" rtl="0" eaLnBrk="1" latinLnBrk="0" hangingPunct="1">
      <a:defRPr sz="546" kern="1200">
        <a:solidFill>
          <a:schemeClr val="tx1"/>
        </a:solidFill>
        <a:latin typeface="+mn-lt"/>
        <a:ea typeface="+mn-ea"/>
        <a:cs typeface="+mn-cs"/>
      </a:defRPr>
    </a:lvl2pPr>
    <a:lvl3pPr marL="415869" algn="l" defTabSz="415869" rtl="0" eaLnBrk="1" latinLnBrk="0" hangingPunct="1">
      <a:defRPr sz="546" kern="1200">
        <a:solidFill>
          <a:schemeClr val="tx1"/>
        </a:solidFill>
        <a:latin typeface="+mn-lt"/>
        <a:ea typeface="+mn-ea"/>
        <a:cs typeface="+mn-cs"/>
      </a:defRPr>
    </a:lvl3pPr>
    <a:lvl4pPr marL="623804" algn="l" defTabSz="415869" rtl="0" eaLnBrk="1" latinLnBrk="0" hangingPunct="1">
      <a:defRPr sz="546" kern="1200">
        <a:solidFill>
          <a:schemeClr val="tx1"/>
        </a:solidFill>
        <a:latin typeface="+mn-lt"/>
        <a:ea typeface="+mn-ea"/>
        <a:cs typeface="+mn-cs"/>
      </a:defRPr>
    </a:lvl4pPr>
    <a:lvl5pPr marL="831738" algn="l" defTabSz="415869" rtl="0" eaLnBrk="1" latinLnBrk="0" hangingPunct="1">
      <a:defRPr sz="546" kern="1200">
        <a:solidFill>
          <a:schemeClr val="tx1"/>
        </a:solidFill>
        <a:latin typeface="+mn-lt"/>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99288" y="1414463"/>
            <a:ext cx="6105525" cy="3816350"/>
          </a:xfrm>
        </p:spPr>
      </p:sp>
      <p:sp>
        <p:nvSpPr>
          <p:cNvPr id="3" name="Notes Placeholder 2"/>
          <p:cNvSpPr>
            <a:spLocks noGrp="1"/>
          </p:cNvSpPr>
          <p:nvPr>
            <p:ph type="body" idx="1"/>
          </p:nvPr>
        </p:nvSpPr>
        <p:spPr/>
        <p:txBody>
          <a:bodyPr/>
          <a:lstStyle/>
          <a:p>
            <a:r>
              <a:rPr lang="en-US" b="1" i="1" dirty="0"/>
              <a:t>FinOps Evolution: From Cost Control to Value Enablement</a:t>
            </a:r>
            <a:endParaRPr lang="en-US" b="1" dirty="0"/>
          </a:p>
          <a:p>
            <a:endParaRPr lang="en-US" dirty="0"/>
          </a:p>
          <a:p>
            <a:endParaRPr lang="en-US" dirty="0"/>
          </a:p>
          <a:p>
            <a:r>
              <a:rPr lang="en-US" dirty="0"/>
              <a:t>This is a </a:t>
            </a:r>
            <a:r>
              <a:rPr lang="en-US" i="1" dirty="0"/>
              <a:t>journey of maturity</a:t>
            </a:r>
            <a:r>
              <a:rPr lang="en-US" dirty="0"/>
              <a:t> from chaos to control, then to business value.</a:t>
            </a:r>
          </a:p>
          <a:p>
            <a:endParaRPr lang="en-US" dirty="0"/>
          </a:p>
          <a:p>
            <a:endParaRPr lang="en-US" dirty="0"/>
          </a:p>
          <a:p>
            <a:r>
              <a:rPr lang="en-US" dirty="0"/>
              <a:t>Imagine this: you’re in a budget meeting, and someone drops the surprise, your cloud bill doubled overnight.</a:t>
            </a:r>
          </a:p>
          <a:p>
            <a:endParaRPr lang="en-US" dirty="0"/>
          </a:p>
          <a:p>
            <a:r>
              <a:rPr lang="en-US" dirty="0"/>
              <a:t>How many of you have experienced that? That’s where every FinOps journey begins.</a:t>
            </a:r>
          </a:p>
          <a:p>
            <a:endParaRPr lang="en-US" dirty="0"/>
          </a:p>
          <a:p>
            <a:r>
              <a:rPr lang="en-US" dirty="0"/>
              <a:t>Cloud is seductive it promises scale, agility, endless possibility. </a:t>
            </a:r>
          </a:p>
          <a:p>
            <a:r>
              <a:rPr lang="en-US" dirty="0"/>
              <a:t>But without rules, it’s like giving everyone an open check book and expecting them not to use it.</a:t>
            </a:r>
          </a:p>
          <a:p>
            <a:br>
              <a:rPr lang="en-US" dirty="0"/>
            </a:br>
            <a:r>
              <a:rPr lang="en-US" dirty="0"/>
              <a:t>FinOps isn’t about freezing spending—it’s about mastering it, so government delivers impact, not invoices.</a:t>
            </a:r>
          </a:p>
        </p:txBody>
      </p:sp>
      <p:sp>
        <p:nvSpPr>
          <p:cNvPr id="4" name="Slide Number Placeholder 3"/>
          <p:cNvSpPr>
            <a:spLocks noGrp="1"/>
          </p:cNvSpPr>
          <p:nvPr>
            <p:ph type="sldNum" sz="quarter" idx="5"/>
          </p:nvPr>
        </p:nvSpPr>
        <p:spPr/>
        <p:txBody>
          <a:bodyPr/>
          <a:lstStyle/>
          <a:p>
            <a:fld id="{6AB084DC-7745-254A-8756-A430319AD1F5}" type="slidenum">
              <a:rPr lang="en-US" smtClean="0"/>
              <a:t>1</a:t>
            </a:fld>
            <a:endParaRPr lang="en-US"/>
          </a:p>
        </p:txBody>
      </p:sp>
    </p:spTree>
    <p:extLst>
      <p:ext uri="{BB962C8B-B14F-4D97-AF65-F5344CB8AC3E}">
        <p14:creationId xmlns:p14="http://schemas.microsoft.com/office/powerpoint/2010/main" val="2900710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“Cost control tells you what you </a:t>
            </a:r>
            <a:r>
              <a:rPr lang="en-US" i="1" dirty="0"/>
              <a:t>spent</a:t>
            </a:r>
            <a:r>
              <a:rPr lang="en-US" dirty="0"/>
              <a:t>. Unit economics tells you what you </a:t>
            </a:r>
            <a:r>
              <a:rPr lang="en-US" i="1" dirty="0"/>
              <a:t>achieved</a:t>
            </a:r>
            <a:r>
              <a:rPr lang="en-US" dirty="0"/>
              <a:t>. It shifts the lens from bills to outcomes.”</a:t>
            </a:r>
          </a:p>
          <a:p>
            <a:endParaRPr lang="en-US" dirty="0"/>
          </a:p>
          <a:p>
            <a:r>
              <a:rPr lang="en-US" dirty="0"/>
              <a:t>Ask: </a:t>
            </a:r>
            <a:r>
              <a:rPr lang="en-US" i="1" dirty="0"/>
              <a:t>What is our cloud cost per citizen served?</a:t>
            </a:r>
            <a:endParaRPr lang="en-US" dirty="0"/>
          </a:p>
          <a:p>
            <a:r>
              <a:rPr lang="en-US" dirty="0"/>
              <a:t>Example: The Department of Transport measures “cost per online license renewal.” If R20 per renewal saves citizens hours of queuing, that’s a powerful return.</a:t>
            </a:r>
          </a:p>
          <a:p>
            <a:endParaRPr lang="en-US" dirty="0"/>
          </a:p>
          <a:p>
            <a:r>
              <a:rPr lang="en-US" dirty="0"/>
              <a:t>Ask: </a:t>
            </a:r>
            <a:r>
              <a:rPr lang="en-US" i="1" dirty="0"/>
              <a:t>What is the cost to acquire a new user of digital services?</a:t>
            </a:r>
            <a:r>
              <a:rPr lang="en-US" dirty="0"/>
              <a:t> If we spend R5 to get one more citizen filing online instead of in person, it saves government R50 in admin costs.</a:t>
            </a:r>
          </a:p>
          <a:p>
            <a:endParaRPr lang="en-US" b="1" dirty="0"/>
          </a:p>
          <a:p>
            <a:r>
              <a:rPr lang="en-US" b="1" dirty="0"/>
              <a:t>Practical Example:</a:t>
            </a:r>
            <a:br>
              <a:rPr lang="en-US" dirty="0"/>
            </a:br>
            <a:r>
              <a:rPr lang="en-US" dirty="0"/>
              <a:t>The City of Cape Town runs online rates payment. By measuring cost per successful payment transaction, they can prove that </a:t>
            </a:r>
            <a:r>
              <a:rPr lang="en-US" b="1" dirty="0"/>
              <a:t>cloud spend is directly tied to smoother service delivery</a:t>
            </a:r>
            <a:r>
              <a:rPr lang="en-US" dirty="0"/>
              <a:t> and reduced foot traffic at municipal offices.</a:t>
            </a:r>
          </a:p>
          <a:p>
            <a:endParaRPr lang="en-US" b="1" dirty="0"/>
          </a:p>
          <a:p>
            <a:r>
              <a:rPr lang="en-US" b="1" dirty="0"/>
              <a:t>Did You Know?</a:t>
            </a:r>
            <a:br>
              <a:rPr lang="en-US" dirty="0"/>
            </a:br>
            <a:r>
              <a:rPr lang="en-US" dirty="0"/>
              <a:t>Some global governments measure IT projects by “cost per citizen transaction” to prove the efficiency of digital channels versus manual service.</a:t>
            </a:r>
          </a:p>
          <a:p>
            <a:endParaRPr lang="en-US" b="1" dirty="0"/>
          </a:p>
          <a:p>
            <a:r>
              <a:rPr lang="en-US" b="1" dirty="0"/>
              <a:t>Engagement Prompt:</a:t>
            </a:r>
            <a:br>
              <a:rPr lang="en-US" dirty="0"/>
            </a:br>
            <a:r>
              <a:rPr lang="en-US" dirty="0"/>
              <a:t>“What citizen service in your department would you measure differently if you could calculate cost per transaction today?”</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10</a:t>
            </a:fld>
            <a:endParaRPr lang="en-US"/>
          </a:p>
        </p:txBody>
      </p:sp>
    </p:spTree>
    <p:extLst>
      <p:ext uri="{BB962C8B-B14F-4D97-AF65-F5344CB8AC3E}">
        <p14:creationId xmlns:p14="http://schemas.microsoft.com/office/powerpoint/2010/main" val="1073586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pivot point: how you frame the conversation changes the decision.”</a:t>
            </a:r>
          </a:p>
          <a:p>
            <a:endParaRPr lang="en-US" b="1" dirty="0"/>
          </a:p>
          <a:p>
            <a:r>
              <a:rPr lang="en-US" b="1" dirty="0"/>
              <a:t>Cost Control Mindset:</a:t>
            </a:r>
            <a:br>
              <a:rPr lang="en-US" dirty="0"/>
            </a:br>
            <a:r>
              <a:rPr lang="en-US" i="1" dirty="0"/>
              <a:t>‘This pilot is too expensive. Shut it down.’</a:t>
            </a:r>
            <a:br>
              <a:rPr lang="en-US" dirty="0"/>
            </a:br>
            <a:r>
              <a:rPr lang="en-US" dirty="0"/>
              <a:t>Result: short-term savings, long-term stagnation.</a:t>
            </a:r>
          </a:p>
          <a:p>
            <a:endParaRPr lang="en-US" b="1" dirty="0"/>
          </a:p>
          <a:p>
            <a:r>
              <a:rPr lang="en-US" b="1" dirty="0"/>
              <a:t>Value Enablement Mindset:</a:t>
            </a:r>
            <a:br>
              <a:rPr lang="en-US" dirty="0"/>
            </a:br>
            <a:r>
              <a:rPr lang="en-US" i="1" dirty="0"/>
              <a:t>‘This pilot may cost R1 million, but it could prevent R20 million in fraud, or enable millions in new revenue collection.’</a:t>
            </a:r>
            <a:br>
              <a:rPr lang="en-US" dirty="0"/>
            </a:br>
            <a:r>
              <a:rPr lang="en-US" dirty="0"/>
              <a:t>Result: innovation, better outcomes, stronger public trust.</a:t>
            </a:r>
          </a:p>
          <a:p>
            <a:endParaRPr lang="en-US" b="1" dirty="0"/>
          </a:p>
          <a:p>
            <a:r>
              <a:rPr lang="en-US" b="1" dirty="0"/>
              <a:t>Practical Example:</a:t>
            </a:r>
            <a:br>
              <a:rPr lang="en-US" dirty="0"/>
            </a:br>
            <a:r>
              <a:rPr lang="en-US" dirty="0"/>
              <a:t>A health department considers scaling up telemedicine.</a:t>
            </a:r>
          </a:p>
          <a:p>
            <a:r>
              <a:rPr lang="en-US" dirty="0"/>
              <a:t>Cost Control: “The servers are too costly, scale back.”</a:t>
            </a:r>
          </a:p>
          <a:p>
            <a:r>
              <a:rPr lang="en-US" dirty="0"/>
              <a:t>Value Enablement: “If this prevents rural patients travelling 300km for care, that’s measurable social value.”</a:t>
            </a:r>
          </a:p>
          <a:p>
            <a:endParaRPr lang="en-US" b="1" dirty="0"/>
          </a:p>
          <a:p>
            <a:r>
              <a:rPr lang="en-US" b="1" dirty="0"/>
              <a:t>Engagement Prompt:</a:t>
            </a:r>
            <a:br>
              <a:rPr lang="en-US" dirty="0"/>
            </a:br>
            <a:r>
              <a:rPr lang="en-US" dirty="0"/>
              <a:t>“Think about your last major IT project. Was it framed as an expense to cut—or as an investment in outcomes?”</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11</a:t>
            </a:fld>
            <a:endParaRPr lang="en-US"/>
          </a:p>
        </p:txBody>
      </p:sp>
    </p:spTree>
    <p:extLst>
      <p:ext uri="{BB962C8B-B14F-4D97-AF65-F5344CB8AC3E}">
        <p14:creationId xmlns:p14="http://schemas.microsoft.com/office/powerpoint/2010/main" val="869835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Speaker Notes—expanded:</a:t>
            </a:r>
            <a:br>
              <a:rPr lang="en-US" dirty="0"/>
            </a:br>
            <a:r>
              <a:rPr lang="en-US" dirty="0"/>
              <a:t>“This isn’t just about Finance or IT—it’s about culture. In South Africa, that means connecting cloud spend to ‘People First.’ principles. Every rand should serve the citizen, not just the system.”</a:t>
            </a:r>
          </a:p>
          <a:p>
            <a:r>
              <a:rPr lang="en-US" dirty="0"/>
              <a:t>Key cultural shifts:</a:t>
            </a:r>
          </a:p>
          <a:p>
            <a:endParaRPr lang="en-US" b="1" dirty="0"/>
          </a:p>
          <a:p>
            <a:r>
              <a:rPr lang="en-US" b="1" dirty="0"/>
              <a:t>Empower Innovation:</a:t>
            </a:r>
            <a:r>
              <a:rPr lang="en-US" dirty="0"/>
              <a:t> Engineers can test new ideas without fear of finance saying “No.”</a:t>
            </a:r>
          </a:p>
          <a:p>
            <a:endParaRPr lang="en-US" b="1" dirty="0"/>
          </a:p>
          <a:p>
            <a:r>
              <a:rPr lang="en-US" b="1" dirty="0"/>
              <a:t>Align Across Silos:</a:t>
            </a:r>
            <a:r>
              <a:rPr lang="en-US" dirty="0"/>
              <a:t> Treasury, ICT, and service departments speaking the same data language.</a:t>
            </a:r>
          </a:p>
          <a:p>
            <a:endParaRPr lang="en-US" b="1" dirty="0"/>
          </a:p>
          <a:p>
            <a:r>
              <a:rPr lang="en-US" b="1" dirty="0" err="1"/>
              <a:t>Maximise</a:t>
            </a:r>
            <a:r>
              <a:rPr lang="en-US" b="1" dirty="0"/>
              <a:t> ROI:</a:t>
            </a:r>
            <a:r>
              <a:rPr lang="en-US" dirty="0"/>
              <a:t> Every rand spent must show up as better service delivery—faster IDs, shorter queues, easier access.</a:t>
            </a:r>
          </a:p>
          <a:p>
            <a:endParaRPr lang="en-US" b="1" dirty="0"/>
          </a:p>
          <a:p>
            <a:r>
              <a:rPr lang="en-US" b="1" dirty="0"/>
              <a:t>Practical Example:</a:t>
            </a:r>
            <a:br>
              <a:rPr lang="en-US" dirty="0"/>
            </a:br>
            <a:r>
              <a:rPr lang="en-US" dirty="0"/>
              <a:t>Imagine if cloud cost dashboards were shared not just with Finance, but with Cabinet. Ministers could see the direct link between cloud spend and outcomes like reduced grant fraud or faster housing applications.</a:t>
            </a:r>
          </a:p>
          <a:p>
            <a:endParaRPr lang="en-US" b="1" dirty="0"/>
          </a:p>
          <a:p>
            <a:r>
              <a:rPr lang="en-US" b="1" dirty="0"/>
              <a:t>Did You Know?</a:t>
            </a:r>
            <a:br>
              <a:rPr lang="en-US" dirty="0"/>
            </a:br>
            <a:r>
              <a:rPr lang="en-US" dirty="0"/>
              <a:t>Countries that embraced FinOps in government—like the UK—report 20–30% efficiency gains in digital service delivery.</a:t>
            </a:r>
          </a:p>
          <a:p>
            <a:endParaRPr lang="en-US" b="1" dirty="0"/>
          </a:p>
          <a:p>
            <a:r>
              <a:rPr lang="en-US" b="1" dirty="0"/>
              <a:t>Engagement Prompt:</a:t>
            </a:r>
            <a:br>
              <a:rPr lang="en-US" dirty="0"/>
            </a:br>
            <a:r>
              <a:rPr lang="en-US" dirty="0"/>
              <a:t>“What if Treasury measured every cloud project not by its budget variance, but by its contribution to citizens’ lives?”</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12</a:t>
            </a:fld>
            <a:endParaRPr lang="en-US"/>
          </a:p>
        </p:txBody>
      </p:sp>
    </p:spTree>
    <p:extLst>
      <p:ext uri="{BB962C8B-B14F-4D97-AF65-F5344CB8AC3E}">
        <p14:creationId xmlns:p14="http://schemas.microsoft.com/office/powerpoint/2010/main" val="1941580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Speaker Notes—expanded:</a:t>
            </a:r>
            <a:br>
              <a:rPr lang="en-US" dirty="0"/>
            </a:br>
            <a:r>
              <a:rPr lang="en-US" dirty="0"/>
              <a:t>“This is a moment for self-reflection.”</a:t>
            </a:r>
          </a:p>
          <a:p>
            <a:endParaRPr lang="en-US" dirty="0"/>
          </a:p>
          <a:p>
            <a:r>
              <a:rPr lang="en-US" dirty="0"/>
              <a:t>Stage 1: Mastering Cost Control. That’s where most begin.</a:t>
            </a:r>
          </a:p>
          <a:p>
            <a:endParaRPr lang="en-US" dirty="0"/>
          </a:p>
          <a:p>
            <a:r>
              <a:rPr lang="en-US" dirty="0"/>
              <a:t>Stage 2: Value Enablement. That’s where leaders go.</a:t>
            </a:r>
          </a:p>
          <a:p>
            <a:endParaRPr lang="en-US" b="1" dirty="0"/>
          </a:p>
          <a:p>
            <a:r>
              <a:rPr lang="en-US" b="1" dirty="0"/>
              <a:t>So I Ask the Audience:</a:t>
            </a:r>
            <a:br>
              <a:rPr lang="en-US" dirty="0"/>
            </a:br>
            <a:r>
              <a:rPr lang="en-US" dirty="0"/>
              <a:t>“Where is your department today? Still wrestling with visibility, or starting to connect spend to outcomes?”</a:t>
            </a:r>
          </a:p>
          <a:p>
            <a:r>
              <a:rPr lang="en-US" i="1" dirty="0"/>
              <a:t>I would like to encourage reflection without judgement. The goal is to spark honest self-assessment.</a:t>
            </a:r>
            <a:endParaRPr lang="en-US" dirty="0"/>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13</a:t>
            </a:fld>
            <a:endParaRPr lang="en-US"/>
          </a:p>
        </p:txBody>
      </p:sp>
    </p:spTree>
    <p:extLst>
      <p:ext uri="{BB962C8B-B14F-4D97-AF65-F5344CB8AC3E}">
        <p14:creationId xmlns:p14="http://schemas.microsoft.com/office/powerpoint/2010/main" val="3156049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“FinOps is not about cutting costs it’s about creating value. Working through our Resellers, Dube Trade Port and Dube iConnect could assist in creating this value for you.  For South Africa, that means ensuring every rand spent in the cloud translates into a rand of public value.</a:t>
            </a:r>
          </a:p>
          <a:p>
            <a:endParaRPr lang="en-US" dirty="0"/>
          </a:p>
          <a:p>
            <a:r>
              <a:rPr lang="en-US" dirty="0"/>
              <a:t>When Home Affairs issues an ID faster, when SARS makes filing easier, when health services reach rural communities cloud and FinOps make that possible.</a:t>
            </a:r>
          </a:p>
          <a:p>
            <a:endParaRPr lang="en-US" dirty="0"/>
          </a:p>
          <a:p>
            <a:r>
              <a:rPr lang="en-US" dirty="0"/>
              <a:t>The challenge of the ‘surprise cloud bill’ is real, but it’s also an opportunity. It’s the chance to turn technology from a financial headache into a </a:t>
            </a:r>
            <a:r>
              <a:rPr lang="en-US" b="1" dirty="0"/>
              <a:t>national enabler</a:t>
            </a:r>
            <a:r>
              <a:rPr lang="en-US" dirty="0"/>
              <a:t>.</a:t>
            </a:r>
          </a:p>
          <a:p>
            <a:endParaRPr lang="en-US" dirty="0"/>
          </a:p>
          <a:p>
            <a:r>
              <a:rPr lang="en-US" dirty="0"/>
              <a:t>So I leave you with this: </a:t>
            </a:r>
            <a:r>
              <a:rPr lang="en-US" i="1" dirty="0"/>
              <a:t>In government, every line of spend must tell a story not just of cost, but of trust, service, and impact. </a:t>
            </a:r>
            <a:endParaRPr lang="en-US" dirty="0"/>
          </a:p>
          <a:p>
            <a:endParaRPr lang="en-US" dirty="0"/>
          </a:p>
          <a:p>
            <a:r>
              <a:rPr lang="en-US" dirty="0"/>
              <a:t>Let’s not measure success by the size of the bill. Let’s measure it by the dignity we restore, the time we save, and the citizens we serve.</a:t>
            </a:r>
          </a:p>
          <a:p>
            <a:endParaRPr lang="en-US" dirty="0"/>
          </a:p>
          <a:p>
            <a:r>
              <a:rPr lang="en-US" dirty="0"/>
              <a:t>That is the true power of FinOps for South Africa, and for our people.”</a:t>
            </a:r>
          </a:p>
          <a:p>
            <a:endParaRPr lang="en-US" baseline="0" dirty="0"/>
          </a:p>
        </p:txBody>
      </p:sp>
      <p:sp>
        <p:nvSpPr>
          <p:cNvPr id="4" name="Slide Number Placeholder 3"/>
          <p:cNvSpPr>
            <a:spLocks noGrp="1"/>
          </p:cNvSpPr>
          <p:nvPr>
            <p:ph type="sldNum" sz="quarter" idx="10"/>
          </p:nvPr>
        </p:nvSpPr>
        <p:spPr/>
        <p:txBody>
          <a:bodyPr/>
          <a:lstStyle/>
          <a:p>
            <a:fld id="{3FA549C9-70EC-405B-AF96-BFE8B8FF6DD9}" type="slidenum">
              <a:rPr lang="en-ZA" smtClean="0"/>
              <a:t>14</a:t>
            </a:fld>
            <a:endParaRPr lang="en-ZA"/>
          </a:p>
        </p:txBody>
      </p:sp>
    </p:spTree>
    <p:extLst>
      <p:ext uri="{BB962C8B-B14F-4D97-AF65-F5344CB8AC3E}">
        <p14:creationId xmlns:p14="http://schemas.microsoft.com/office/powerpoint/2010/main" val="3843247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Traditional finance approaches expected bills in months. Cloud has the capability to send shocks daily. That’s why ‘surprise cloud bills’ are everywhere.”</a:t>
            </a:r>
            <a:br>
              <a:rPr lang="en-US" dirty="0"/>
            </a:br>
            <a:endParaRPr lang="en-US" b="1" dirty="0"/>
          </a:p>
          <a:p>
            <a:r>
              <a:rPr lang="en-US" b="1" dirty="0"/>
              <a:t>Engagement Example</a:t>
            </a:r>
          </a:p>
          <a:p>
            <a:endParaRPr lang="en-US" b="1" dirty="0"/>
          </a:p>
          <a:p>
            <a:r>
              <a:rPr lang="en-US" dirty="0"/>
              <a:t>“Picture this: A provincial department decides to move part of its </a:t>
            </a:r>
            <a:r>
              <a:rPr lang="en-US" b="1" dirty="0"/>
              <a:t>Home Affairs services </a:t>
            </a:r>
            <a:r>
              <a:rPr lang="en-US" dirty="0"/>
              <a:t>say, digital ID applications into the cloud. The aim is brilliant: shorter queues, easier access for citizens, better service delivery.</a:t>
            </a:r>
          </a:p>
          <a:p>
            <a:endParaRPr lang="en-US" dirty="0"/>
          </a:p>
          <a:p>
            <a:r>
              <a:rPr lang="en-US" dirty="0"/>
              <a:t>The system goes live, and uptake is huge citizens start applying online at record speed. But when the Finance team sees the next month’s invoice, the bill has </a:t>
            </a:r>
            <a:r>
              <a:rPr lang="en-US" b="1" dirty="0"/>
              <a:t>doubled</a:t>
            </a:r>
            <a:r>
              <a:rPr lang="en-US" dirty="0"/>
              <a:t>.</a:t>
            </a:r>
          </a:p>
          <a:p>
            <a:endParaRPr lang="en-US" dirty="0"/>
          </a:p>
          <a:p>
            <a:r>
              <a:rPr lang="en-US" dirty="0"/>
              <a:t>Why did it happen?</a:t>
            </a:r>
          </a:p>
          <a:p>
            <a:endParaRPr lang="en-US" dirty="0"/>
          </a:p>
          <a:p>
            <a:r>
              <a:rPr lang="en-US" dirty="0"/>
              <a:t>Servers were scaled up to handle peak demand, but no cost caps were set.</a:t>
            </a:r>
          </a:p>
          <a:p>
            <a:endParaRPr lang="en-US" dirty="0"/>
          </a:p>
          <a:p>
            <a:r>
              <a:rPr lang="en-US" dirty="0"/>
              <a:t>Old test environments weren’t switched off after pilots.</a:t>
            </a:r>
          </a:p>
          <a:p>
            <a:endParaRPr lang="en-US" dirty="0"/>
          </a:p>
          <a:p>
            <a:r>
              <a:rPr lang="en-US" dirty="0"/>
              <a:t>Data storage exploded because every scan of ID documents was being kept in multiple formats.</a:t>
            </a:r>
          </a:p>
          <a:p>
            <a:endParaRPr lang="en-US" dirty="0"/>
          </a:p>
          <a:p>
            <a:r>
              <a:rPr lang="en-US" dirty="0"/>
              <a:t>From the public’s perspective, the project was a success—fewer people waiting at offices. But internally, Finance is left scrambling to explain a sudden multi-million-rand cloud bill to Treasury.</a:t>
            </a:r>
          </a:p>
          <a:p>
            <a:endParaRPr lang="en-US" dirty="0"/>
          </a:p>
          <a:p>
            <a:r>
              <a:rPr lang="en-US" dirty="0"/>
              <a:t>That’s the universal challenge: the technology works, but without visibility and cost controls, the financial impact takes everyone by surprise.”</a:t>
            </a:r>
          </a:p>
          <a:p>
            <a:br>
              <a:rPr lang="en-US" dirty="0"/>
            </a:br>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2</a:t>
            </a:fld>
            <a:endParaRPr lang="en-US"/>
          </a:p>
        </p:txBody>
      </p:sp>
    </p:spTree>
    <p:extLst>
      <p:ext uri="{BB962C8B-B14F-4D97-AF65-F5344CB8AC3E}">
        <p14:creationId xmlns:p14="http://schemas.microsoft.com/office/powerpoint/2010/main" val="2738776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Without granular insight, cost control is guesswork wrapped in a spreadsheet. In the Inform phase, we pull back the curtain on cloud spend.”</a:t>
            </a:r>
          </a:p>
          <a:p>
            <a:endParaRPr lang="en-US" dirty="0"/>
          </a:p>
          <a:p>
            <a:r>
              <a:rPr lang="en-US" dirty="0"/>
              <a:t>Here’s the practical core of Inform:</a:t>
            </a:r>
          </a:p>
          <a:p>
            <a:endParaRPr lang="en-US" b="1" dirty="0"/>
          </a:p>
          <a:p>
            <a:r>
              <a:rPr lang="en-US" b="1" dirty="0"/>
              <a:t>Data Sources &amp; Aggregation</a:t>
            </a:r>
            <a:r>
              <a:rPr lang="en-US" dirty="0"/>
              <a:t>: Gather billing exports from your Private Cloud, Google, AWS, Azure, GCP—build a single pane of truth.</a:t>
            </a:r>
          </a:p>
          <a:p>
            <a:endParaRPr lang="en-US" b="1" dirty="0"/>
          </a:p>
          <a:p>
            <a:r>
              <a:rPr lang="en-US" b="1" dirty="0"/>
              <a:t>Tagging &amp; Allocation</a:t>
            </a:r>
            <a:r>
              <a:rPr lang="en-US" dirty="0"/>
              <a:t>: Tags are the metadata glue—project, department, cost center. This lets every rand be attributed so nobody gets lost in the billing abyss</a:t>
            </a:r>
          </a:p>
          <a:p>
            <a:endParaRPr lang="en-US" b="1" dirty="0"/>
          </a:p>
          <a:p>
            <a:r>
              <a:rPr lang="en-US" b="1" dirty="0"/>
              <a:t>Budgeting &amp; Forecasting</a:t>
            </a:r>
            <a:r>
              <a:rPr lang="en-US" dirty="0"/>
              <a:t>: With past spend data, you craft budgets that aren’t wild guesses but trajectories.</a:t>
            </a:r>
          </a:p>
          <a:p>
            <a:endParaRPr lang="en-US" b="1" dirty="0"/>
          </a:p>
          <a:p>
            <a:r>
              <a:rPr lang="en-US" b="1" dirty="0"/>
              <a:t>Benchmarking &amp; KPIs</a:t>
            </a:r>
            <a:r>
              <a:rPr lang="en-US" dirty="0"/>
              <a:t>: Use internal or industry benchmarks—like cost per user or per process—to judge efficiency</a:t>
            </a:r>
          </a:p>
          <a:p>
            <a:endParaRPr lang="en-US" b="1" dirty="0"/>
          </a:p>
          <a:p>
            <a:r>
              <a:rPr lang="en-US" b="1" dirty="0"/>
              <a:t>“Did you know?” moment:</a:t>
            </a:r>
            <a:br>
              <a:rPr lang="en-US" dirty="0"/>
            </a:br>
            <a:r>
              <a:rPr lang="en-US" dirty="0"/>
              <a:t>Two-thirds of organizations can’t accurately cost cloud usage per feature—meaning they’re flying blind</a:t>
            </a:r>
          </a:p>
          <a:p>
            <a:endParaRPr lang="en-US" b="1" dirty="0"/>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3</a:t>
            </a:fld>
            <a:endParaRPr lang="en-US"/>
          </a:p>
        </p:txBody>
      </p:sp>
    </p:spTree>
    <p:extLst>
      <p:ext uri="{BB962C8B-B14F-4D97-AF65-F5344CB8AC3E}">
        <p14:creationId xmlns:p14="http://schemas.microsoft.com/office/powerpoint/2010/main" val="177696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Once visibility is clear, you transition to action:</a:t>
            </a:r>
          </a:p>
          <a:p>
            <a:endParaRPr lang="en-US" b="1"/>
          </a:p>
          <a:p>
            <a:r>
              <a:rPr lang="en-US" b="1"/>
              <a:t>Rightsizing</a:t>
            </a:r>
            <a:r>
              <a:rPr lang="en-US"/>
              <a:t>: Identify and shrink idle or oversized resources. It’s as efficient as swapping a double cab for a hatchback when you’re just running to the shops</a:t>
            </a:r>
          </a:p>
          <a:p>
            <a:endParaRPr lang="en-US" b="1"/>
          </a:p>
          <a:p>
            <a:r>
              <a:rPr lang="en-US" b="1"/>
              <a:t>Architectural Efficiency</a:t>
            </a:r>
            <a:r>
              <a:rPr lang="en-US"/>
              <a:t>: Consider autoscaling, serverless, spot instances—cloud features that save cost without sacrificing performance</a:t>
            </a:r>
            <a:endParaRPr lang="en-US" b="1"/>
          </a:p>
          <a:p>
            <a:endParaRPr lang="en-US" b="1"/>
          </a:p>
          <a:p>
            <a:r>
              <a:rPr lang="en-US" b="1"/>
              <a:t>Commitment Discounts</a:t>
            </a:r>
            <a:r>
              <a:rPr lang="en-US"/>
              <a:t>: Bulk buying pays off. Think Reserved Instances or Savings Plans for more predictable workloads</a:t>
            </a:r>
            <a:endParaRPr lang="en-US" b="1"/>
          </a:p>
          <a:p>
            <a:endParaRPr lang="en-US" b="1"/>
          </a:p>
          <a:p>
            <a:r>
              <a:rPr lang="en-US" b="1"/>
              <a:t>Discarding Waste</a:t>
            </a:r>
            <a:r>
              <a:rPr lang="en-US"/>
              <a:t>: Zombified VMs, orphaned snapshots, unused environments—the graveyard of cloud money—need an exorcism</a:t>
            </a:r>
            <a:endParaRPr lang="en-US" b="1"/>
          </a:p>
          <a:p>
            <a:endParaRPr lang="en-US" b="1"/>
          </a:p>
          <a:p>
            <a:r>
              <a:rPr lang="en-US" b="1"/>
              <a:t>“Did you know?” nugget:</a:t>
            </a:r>
            <a:br>
              <a:rPr lang="en-US"/>
            </a:br>
            <a:r>
              <a:rPr lang="en-US"/>
              <a:t>By rightsizing and eliminating idle assets, organizations save a striking 20–40% off their cloud bills—without skimping on results</a:t>
            </a:r>
            <a:endParaRPr lang="en-US" b="1"/>
          </a:p>
          <a:p>
            <a:endParaRPr lang="en-US" b="1"/>
          </a:p>
          <a:p>
            <a:r>
              <a:rPr lang="en-US" b="1"/>
              <a:t>Engagement prompt:</a:t>
            </a:r>
            <a:br>
              <a:rPr lang="en-US"/>
            </a:br>
            <a:r>
              <a:rPr lang="en-US"/>
              <a:t>“What would you say: ‘Bye-bye orphan snapshots’ or ‘Propose a cap to </a:t>
            </a:r>
            <a:r>
              <a:rPr lang="en-US" err="1"/>
              <a:t>autoscale</a:t>
            </a:r>
            <a:r>
              <a:rPr lang="en-US"/>
              <a:t>’—which lever would your team pull first?”</a:t>
            </a:r>
          </a:p>
          <a:p>
            <a:endParaRPr lang="en-ZA"/>
          </a:p>
        </p:txBody>
      </p:sp>
      <p:sp>
        <p:nvSpPr>
          <p:cNvPr id="4" name="Slide Number Placeholder 3"/>
          <p:cNvSpPr>
            <a:spLocks noGrp="1"/>
          </p:cNvSpPr>
          <p:nvPr>
            <p:ph type="sldNum" sz="quarter" idx="5"/>
          </p:nvPr>
        </p:nvSpPr>
        <p:spPr/>
        <p:txBody>
          <a:bodyPr/>
          <a:lstStyle/>
          <a:p>
            <a:fld id="{6AB084DC-7745-254A-8756-A430319AD1F5}" type="slidenum">
              <a:rPr lang="en-US" smtClean="0"/>
              <a:t>4</a:t>
            </a:fld>
            <a:endParaRPr lang="en-US"/>
          </a:p>
        </p:txBody>
      </p:sp>
    </p:spTree>
    <p:extLst>
      <p:ext uri="{BB962C8B-B14F-4D97-AF65-F5344CB8AC3E}">
        <p14:creationId xmlns:p14="http://schemas.microsoft.com/office/powerpoint/2010/main" val="98512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Cost control only sticks if it becomes routine:</a:t>
            </a:r>
          </a:p>
          <a:p>
            <a:endParaRPr lang="en-US" b="1" dirty="0"/>
          </a:p>
          <a:p>
            <a:r>
              <a:rPr lang="en-US" b="1" dirty="0"/>
              <a:t>Embedded Governance</a:t>
            </a:r>
            <a:r>
              <a:rPr lang="en-US" dirty="0"/>
              <a:t>: Finance, engineering, and business come together regularly—weekly FinOps stand-ups or monthly “Cloud Cost Councils” review dashboards, variances, and next steps</a:t>
            </a:r>
            <a:endParaRPr lang="en-US" b="1" dirty="0"/>
          </a:p>
          <a:p>
            <a:endParaRPr lang="en-US" b="1" dirty="0"/>
          </a:p>
          <a:p>
            <a:r>
              <a:rPr lang="en-US" b="1" dirty="0"/>
              <a:t>Policy &amp; Automation</a:t>
            </a:r>
            <a:r>
              <a:rPr lang="en-US" dirty="0"/>
              <a:t>: Automate guardrails. Policy-as-code turns spending rules into unbreakable lines: no dev server lives past midnight without clearance</a:t>
            </a:r>
            <a:endParaRPr lang="en-US" b="1" dirty="0"/>
          </a:p>
          <a:p>
            <a:endParaRPr lang="en-US" b="1" dirty="0"/>
          </a:p>
          <a:p>
            <a:r>
              <a:rPr lang="en-US" b="1" dirty="0"/>
              <a:t>Maturity Loop</a:t>
            </a:r>
            <a:r>
              <a:rPr lang="en-US" dirty="0"/>
              <a:t>: FinOps isn’t got-to-be-perfect from day one. You crawl (tagging basics), walk (rightsizing, discount strategies), run (automated policies, dashboards)*—and then start crawling again to refine</a:t>
            </a:r>
            <a:endParaRPr lang="en-US" b="1" dirty="0"/>
          </a:p>
          <a:p>
            <a:endParaRPr lang="en-US" b="1" dirty="0"/>
          </a:p>
          <a:p>
            <a:r>
              <a:rPr lang="en-US" b="1" dirty="0"/>
              <a:t>Cross-Discipline Collaboration</a:t>
            </a:r>
            <a:r>
              <a:rPr lang="en-US" dirty="0"/>
              <a:t>: Operate becomes alive when engineering, finance, procurement, and leadership synch up monthly for cost-first decisions</a:t>
            </a:r>
            <a:endParaRPr lang="en-US" b="1" dirty="0"/>
          </a:p>
          <a:p>
            <a:endParaRPr lang="en-US" b="1" dirty="0"/>
          </a:p>
          <a:p>
            <a:r>
              <a:rPr lang="en-US" b="1" dirty="0"/>
              <a:t>“Did you know?” kicker:</a:t>
            </a:r>
            <a:br>
              <a:rPr lang="en-US" dirty="0"/>
            </a:br>
            <a:r>
              <a:rPr lang="en-US" dirty="0"/>
              <a:t>Teams using chargeback (i.e., making departments pay for their usage), not just </a:t>
            </a:r>
            <a:r>
              <a:rPr lang="en-US" dirty="0" err="1"/>
              <a:t>showback</a:t>
            </a:r>
            <a:r>
              <a:rPr lang="en-US" dirty="0"/>
              <a:t> (letting them see but not act on spend), reduce cloud waste by around </a:t>
            </a:r>
            <a:r>
              <a:rPr lang="en-US" b="1" dirty="0"/>
              <a:t>22%</a:t>
            </a:r>
          </a:p>
          <a:p>
            <a:endParaRPr lang="en-US" b="1" dirty="0"/>
          </a:p>
          <a:p>
            <a:r>
              <a:rPr lang="en-US" b="1" dirty="0"/>
              <a:t>Engagement prompt:</a:t>
            </a:r>
            <a:br>
              <a:rPr lang="en-US" dirty="0"/>
            </a:br>
            <a:r>
              <a:rPr lang="en-US" dirty="0"/>
              <a:t>“Would your finance team thank you for a show back, or want you tagged for chargeback? How would that change the conversation in your next cloud project?”</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5</a:t>
            </a:fld>
            <a:endParaRPr lang="en-US"/>
          </a:p>
        </p:txBody>
      </p:sp>
    </p:spTree>
    <p:extLst>
      <p:ext uri="{BB962C8B-B14F-4D97-AF65-F5344CB8AC3E}">
        <p14:creationId xmlns:p14="http://schemas.microsoft.com/office/powerpoint/2010/main" val="964536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“Optimization is the fun part because it’s where you actually </a:t>
            </a:r>
            <a:r>
              <a:rPr lang="en-US" i="1" dirty="0"/>
              <a:t>see</a:t>
            </a:r>
            <a:r>
              <a:rPr lang="en-US" dirty="0"/>
              <a:t> costs come down. We focus on two levers: usage and rates.”</a:t>
            </a:r>
          </a:p>
          <a:p>
            <a:endParaRPr lang="en-US" dirty="0"/>
          </a:p>
          <a:p>
            <a:r>
              <a:rPr lang="en-US" b="1" dirty="0"/>
              <a:t>Usage Optimization (engineering focus):</a:t>
            </a:r>
          </a:p>
          <a:p>
            <a:r>
              <a:rPr lang="en-US" dirty="0"/>
              <a:t>Right size resources: Replace oversized VMs with smaller ones.</a:t>
            </a:r>
          </a:p>
          <a:p>
            <a:r>
              <a:rPr lang="en-US" dirty="0"/>
              <a:t>Shut down idle or zombie resources: Think of a test server left running over a long weekend.</a:t>
            </a:r>
          </a:p>
          <a:p>
            <a:r>
              <a:rPr lang="en-US" dirty="0"/>
              <a:t>Storage hygiene: Archive or delete unused backups and logs.</a:t>
            </a:r>
          </a:p>
          <a:p>
            <a:endParaRPr lang="en-US" i="1" dirty="0"/>
          </a:p>
          <a:p>
            <a:r>
              <a:rPr lang="en-US" i="1" dirty="0"/>
              <a:t>Example (government sector):</a:t>
            </a:r>
            <a:br>
              <a:rPr lang="en-US" dirty="0"/>
            </a:br>
            <a:r>
              <a:rPr lang="en-US" dirty="0"/>
              <a:t>A municipality runs an online billing platform for rates and taxes. Engineers discover that their dev/test environments are running 24/7, even though they’re only needed on weekdays. By shutting these off automatically at 6 p.m., they save </a:t>
            </a:r>
          </a:p>
          <a:p>
            <a:endParaRPr lang="en-US" b="1" dirty="0"/>
          </a:p>
          <a:p>
            <a:r>
              <a:rPr lang="en-US" b="1" dirty="0"/>
              <a:t>25% of compute costs per month</a:t>
            </a:r>
            <a:r>
              <a:rPr lang="en-US" dirty="0"/>
              <a:t>—money that could be redirected into digital literacy programs.</a:t>
            </a:r>
          </a:p>
          <a:p>
            <a:endParaRPr lang="en-US" b="1" dirty="0"/>
          </a:p>
          <a:p>
            <a:r>
              <a:rPr lang="en-US" b="1" dirty="0"/>
              <a:t>Rate Optimization (finance/central IT):</a:t>
            </a:r>
            <a:endParaRPr lang="en-US" dirty="0"/>
          </a:p>
          <a:p>
            <a:pPr lvl="1"/>
            <a:r>
              <a:rPr lang="en-US" dirty="0"/>
              <a:t>Use Reserved Instances or Savings Plans for predictable workloads.</a:t>
            </a:r>
          </a:p>
          <a:p>
            <a:pPr lvl="1"/>
            <a:r>
              <a:rPr lang="en-US" dirty="0"/>
              <a:t>Leverage spot instances or preemptible VMs for temporary batch jobs.</a:t>
            </a:r>
          </a:p>
          <a:p>
            <a:pPr lvl="1"/>
            <a:r>
              <a:rPr lang="en-US" dirty="0"/>
              <a:t>Negotiate enterprise agreements with cloud providers for volume discounts.</a:t>
            </a:r>
          </a:p>
          <a:p>
            <a:endParaRPr lang="en-US" i="1" dirty="0"/>
          </a:p>
          <a:p>
            <a:r>
              <a:rPr lang="en-US" i="1" dirty="0"/>
              <a:t>Example:</a:t>
            </a:r>
            <a:br>
              <a:rPr lang="en-US" dirty="0"/>
            </a:br>
            <a:r>
              <a:rPr lang="en-US" dirty="0"/>
              <a:t>The Department of Education hosts e-learning platforms. By committing to reserved cloud capacity during school term time, they cut their hosting costs by </a:t>
            </a:r>
            <a:r>
              <a:rPr lang="en-US" b="1" dirty="0"/>
              <a:t>30%</a:t>
            </a:r>
            <a:r>
              <a:rPr lang="en-US" dirty="0"/>
              <a:t> versus pay-as-you-go.</a:t>
            </a:r>
          </a:p>
          <a:p>
            <a:endParaRPr lang="en-US" b="1" dirty="0"/>
          </a:p>
          <a:p>
            <a:r>
              <a:rPr lang="en-US" b="1" dirty="0"/>
              <a:t>Did You Know?</a:t>
            </a:r>
            <a:br>
              <a:rPr lang="en-US" dirty="0"/>
            </a:br>
            <a:r>
              <a:rPr lang="en-US" dirty="0"/>
              <a:t>According to Flexera’s 2024 State of the Cloud Report, </a:t>
            </a:r>
            <a:r>
              <a:rPr lang="en-US" b="1" dirty="0"/>
              <a:t>82% of enterprises say reducing waste is their top cloud priority</a:t>
            </a:r>
            <a:r>
              <a:rPr lang="en-US" dirty="0"/>
              <a:t>, yet most still overspend by 20–30% because of unused capacity.</a:t>
            </a:r>
          </a:p>
          <a:p>
            <a:endParaRPr lang="en-US" b="1" dirty="0"/>
          </a:p>
          <a:p>
            <a:r>
              <a:rPr lang="en-US" b="1" dirty="0"/>
              <a:t>Engagement Prompt:</a:t>
            </a:r>
            <a:br>
              <a:rPr lang="en-US" dirty="0"/>
            </a:br>
            <a:r>
              <a:rPr lang="en-US" dirty="0"/>
              <a:t>“If your department had to find 20% savings tomorrow without cutting staff or services, where would you look first—in usage, or in smarter purchasing?”</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6</a:t>
            </a:fld>
            <a:endParaRPr lang="en-US"/>
          </a:p>
        </p:txBody>
      </p:sp>
    </p:spTree>
    <p:extLst>
      <p:ext uri="{BB962C8B-B14F-4D97-AF65-F5344CB8AC3E}">
        <p14:creationId xmlns:p14="http://schemas.microsoft.com/office/powerpoint/2010/main" val="768799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FinOps becomes a rhythm, not a rescue operation. Operate means embedding practices into the DNA of the organization.”</a:t>
            </a:r>
          </a:p>
          <a:p>
            <a:endParaRPr lang="en-US" dirty="0"/>
          </a:p>
          <a:p>
            <a:r>
              <a:rPr lang="en-US" dirty="0"/>
              <a:t>Key elements:</a:t>
            </a:r>
          </a:p>
          <a:p>
            <a:endParaRPr lang="en-US" b="1" dirty="0"/>
          </a:p>
          <a:p>
            <a:r>
              <a:rPr lang="en-US" b="1" dirty="0"/>
              <a:t>Automated Alerts:</a:t>
            </a:r>
            <a:r>
              <a:rPr lang="en-US" dirty="0"/>
              <a:t> Notify teams when spend exceeds thresholds.</a:t>
            </a:r>
          </a:p>
          <a:p>
            <a:endParaRPr lang="en-US" b="1" dirty="0"/>
          </a:p>
          <a:p>
            <a:r>
              <a:rPr lang="en-US" b="1" dirty="0"/>
              <a:t>Governance Policies:</a:t>
            </a:r>
            <a:r>
              <a:rPr lang="en-US" dirty="0"/>
              <a:t> Examples: ‘No untagged resources may be deployed’; ‘All test environments auto-delete after 30 days.’</a:t>
            </a:r>
          </a:p>
          <a:p>
            <a:endParaRPr lang="en-US" b="1" dirty="0"/>
          </a:p>
          <a:p>
            <a:r>
              <a:rPr lang="en-US" b="1" dirty="0"/>
              <a:t>Dashboards &amp; Transparency:</a:t>
            </a:r>
            <a:r>
              <a:rPr lang="en-US" dirty="0"/>
              <a:t> Publish spend data across teams—visibility drives accountability.</a:t>
            </a:r>
          </a:p>
          <a:p>
            <a:endParaRPr lang="en-US" b="1" dirty="0"/>
          </a:p>
          <a:p>
            <a:r>
              <a:rPr lang="en-US" b="1" dirty="0"/>
              <a:t>Culture of Accountability:</a:t>
            </a:r>
            <a:r>
              <a:rPr lang="en-US" dirty="0"/>
              <a:t> Engineers, finance, and business leaders meet monthly to review cloud spend.</a:t>
            </a:r>
          </a:p>
          <a:p>
            <a:endParaRPr lang="en-US" i="1" dirty="0"/>
          </a:p>
          <a:p>
            <a:r>
              <a:rPr lang="en-US" i="1" dirty="0"/>
              <a:t>Example (public sector):</a:t>
            </a:r>
            <a:br>
              <a:rPr lang="en-US" dirty="0"/>
            </a:br>
            <a:r>
              <a:rPr lang="en-US" dirty="0"/>
              <a:t>SARS (South African Revenue Service) could run a dashboard that shows cost per tax return processed in real time. This not only monitors IT efficiency but ties costs to a measurable public service outcome.</a:t>
            </a:r>
          </a:p>
          <a:p>
            <a:endParaRPr lang="en-US" b="1" dirty="0"/>
          </a:p>
          <a:p>
            <a:r>
              <a:rPr lang="en-US" b="1" dirty="0"/>
              <a:t>Did You Know?</a:t>
            </a:r>
            <a:br>
              <a:rPr lang="en-US" dirty="0"/>
            </a:br>
            <a:r>
              <a:rPr lang="en-US" dirty="0"/>
              <a:t>Organizations using automated cost anomaly detection report catching billing errors or runaway workloads </a:t>
            </a:r>
            <a:r>
              <a:rPr lang="en-US" b="1" dirty="0"/>
              <a:t>80% faster</a:t>
            </a:r>
            <a:r>
              <a:rPr lang="en-US" dirty="0"/>
              <a:t> than those relying only on manual review.</a:t>
            </a:r>
          </a:p>
          <a:p>
            <a:endParaRPr lang="en-US" b="1" dirty="0"/>
          </a:p>
          <a:p>
            <a:r>
              <a:rPr lang="en-US" b="1" dirty="0"/>
              <a:t>Engagement Prompt:</a:t>
            </a:r>
            <a:br>
              <a:rPr lang="en-US" dirty="0"/>
            </a:br>
            <a:r>
              <a:rPr lang="en-US" dirty="0"/>
              <a:t>“If Finance and IT sat together every month with the same dashboard, how would that change your decision-making?”</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7</a:t>
            </a:fld>
            <a:endParaRPr lang="en-US"/>
          </a:p>
        </p:txBody>
      </p:sp>
    </p:spTree>
    <p:extLst>
      <p:ext uri="{BB962C8B-B14F-4D97-AF65-F5344CB8AC3E}">
        <p14:creationId xmlns:p14="http://schemas.microsoft.com/office/powerpoint/2010/main" val="2749594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fork in the road. You’ve nailed cost control, but if you stay there, you risk turning into the ‘Department of No.’ Always saying: ‘That’s too expensive, don’t innovate.’ The real opportunity is to use that foundation to unlock value. Shift the conversation from cost-</a:t>
            </a:r>
            <a:r>
              <a:rPr lang="en-US" dirty="0" err="1"/>
              <a:t>centre</a:t>
            </a:r>
            <a:r>
              <a:rPr lang="en-US" dirty="0"/>
              <a:t> to value-driver.</a:t>
            </a:r>
          </a:p>
          <a:p>
            <a:endParaRPr lang="en-US" dirty="0"/>
          </a:p>
          <a:p>
            <a:r>
              <a:rPr lang="en-US" dirty="0"/>
              <a:t>Start asking: </a:t>
            </a:r>
            <a:r>
              <a:rPr lang="en-US" i="1" dirty="0"/>
              <a:t>How does this investment improve citizen outcomes?</a:t>
            </a:r>
            <a:endParaRPr lang="en-US" dirty="0"/>
          </a:p>
          <a:p>
            <a:endParaRPr lang="en-US" dirty="0"/>
          </a:p>
          <a:p>
            <a:r>
              <a:rPr lang="en-US" dirty="0" err="1"/>
              <a:t>Recognise</a:t>
            </a:r>
            <a:r>
              <a:rPr lang="en-US" dirty="0"/>
              <a:t> cloud spend as an enabler of service delivery, not just an overhead.</a:t>
            </a:r>
          </a:p>
          <a:p>
            <a:endParaRPr lang="en-US" i="1" dirty="0"/>
          </a:p>
          <a:p>
            <a:r>
              <a:rPr lang="en-US" i="1" dirty="0"/>
              <a:t>Example (local):</a:t>
            </a:r>
            <a:br>
              <a:rPr lang="en-US" dirty="0"/>
            </a:br>
            <a:r>
              <a:rPr lang="en-US" dirty="0"/>
              <a:t>The Department of Home Affairs considers investing R2 million in a new biometric ID verification system.</a:t>
            </a:r>
          </a:p>
          <a:p>
            <a:endParaRPr lang="en-US" b="1" dirty="0"/>
          </a:p>
          <a:p>
            <a:r>
              <a:rPr lang="en-US" b="1" dirty="0"/>
              <a:t>Cost Control Mindset:</a:t>
            </a:r>
            <a:r>
              <a:rPr lang="en-US" dirty="0"/>
              <a:t> “This is too expensive, cut it back.”</a:t>
            </a:r>
          </a:p>
          <a:p>
            <a:endParaRPr lang="en-US" b="1" dirty="0"/>
          </a:p>
          <a:p>
            <a:r>
              <a:rPr lang="en-US" b="1" dirty="0"/>
              <a:t>Value Enablement Mindset:</a:t>
            </a:r>
            <a:r>
              <a:rPr lang="en-US" dirty="0"/>
              <a:t> “This system reduces fraud in grant payments by R50 million per year. That’s a massive ROI.”</a:t>
            </a:r>
          </a:p>
          <a:p>
            <a:endParaRPr lang="en-US" b="1" dirty="0"/>
          </a:p>
          <a:p>
            <a:r>
              <a:rPr lang="en-US" b="1" dirty="0"/>
              <a:t>Did You Know?</a:t>
            </a:r>
            <a:br>
              <a:rPr lang="en-US" dirty="0"/>
            </a:br>
            <a:r>
              <a:rPr lang="en-US" dirty="0"/>
              <a:t>Gartner predicts that by 2027, </a:t>
            </a:r>
            <a:r>
              <a:rPr lang="en-US" b="1" dirty="0"/>
              <a:t>60% of governments</a:t>
            </a:r>
            <a:r>
              <a:rPr lang="en-US" dirty="0"/>
              <a:t> will measure IT investment success not by cost savings but by service outcomes (citizen satisfaction, reduced wait times, improved compliance).</a:t>
            </a:r>
          </a:p>
          <a:p>
            <a:endParaRPr lang="en-US" b="1" dirty="0"/>
          </a:p>
          <a:p>
            <a:r>
              <a:rPr lang="en-US" b="1" dirty="0"/>
              <a:t>Engagement Prompt:</a:t>
            </a:r>
            <a:br>
              <a:rPr lang="en-US" dirty="0"/>
            </a:br>
            <a:r>
              <a:rPr lang="en-US" dirty="0"/>
              <a:t>“Would you rather save R5 million this year, or invest R5 million to prevent R50 million in fraud losses? Which conversation would your CFO prefer?”</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8</a:t>
            </a:fld>
            <a:endParaRPr lang="en-US"/>
          </a:p>
        </p:txBody>
      </p:sp>
    </p:spTree>
    <p:extLst>
      <p:ext uri="{BB962C8B-B14F-4D97-AF65-F5344CB8AC3E}">
        <p14:creationId xmlns:p14="http://schemas.microsoft.com/office/powerpoint/2010/main" val="104669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“Value Enablement is about using cloud spend to drive strategic outcomes. It’s not about how much we spend—it’s about what we </a:t>
            </a:r>
            <a:r>
              <a:rPr lang="en-US" i="1" dirty="0"/>
              <a:t>get</a:t>
            </a:r>
            <a:r>
              <a:rPr lang="en-US" dirty="0"/>
              <a:t> from it.”</a:t>
            </a:r>
          </a:p>
          <a:p>
            <a:r>
              <a:rPr lang="en-US" dirty="0"/>
              <a:t>Practical angles:</a:t>
            </a:r>
          </a:p>
          <a:p>
            <a:endParaRPr lang="en-US" b="1" dirty="0"/>
          </a:p>
          <a:p>
            <a:r>
              <a:rPr lang="en-US" b="1" dirty="0"/>
              <a:t>Unit Economics:</a:t>
            </a:r>
            <a:r>
              <a:rPr lang="en-US" dirty="0"/>
              <a:t> Measure spend per citizen service delivered.</a:t>
            </a:r>
            <a:br>
              <a:rPr lang="en-US" dirty="0"/>
            </a:br>
            <a:r>
              <a:rPr lang="en-US" i="1" dirty="0"/>
              <a:t>Example:</a:t>
            </a:r>
            <a:r>
              <a:rPr lang="en-US" dirty="0"/>
              <a:t> R3 per online tax filing, R20 per online driver’s license renewal.</a:t>
            </a:r>
          </a:p>
          <a:p>
            <a:endParaRPr lang="en-US" b="1" dirty="0"/>
          </a:p>
          <a:p>
            <a:r>
              <a:rPr lang="en-US" b="1" dirty="0"/>
              <a:t>Service Correlation:</a:t>
            </a:r>
            <a:r>
              <a:rPr lang="en-US" dirty="0"/>
              <a:t> Link spend to citizen outcomes—shorter queues, faster turnaround times.</a:t>
            </a:r>
          </a:p>
          <a:p>
            <a:endParaRPr lang="en-US" b="1" dirty="0"/>
          </a:p>
          <a:p>
            <a:r>
              <a:rPr lang="en-US" b="1" dirty="0"/>
              <a:t>Strategic Trade-offs:</a:t>
            </a:r>
            <a:r>
              <a:rPr lang="en-US" dirty="0"/>
              <a:t> Decide when speed or quality justifies higher spend.</a:t>
            </a:r>
          </a:p>
          <a:p>
            <a:endParaRPr lang="en-US" i="1" dirty="0"/>
          </a:p>
          <a:p>
            <a:r>
              <a:rPr lang="en-US" i="1" dirty="0"/>
              <a:t>Example:</a:t>
            </a:r>
            <a:br>
              <a:rPr lang="en-US" dirty="0"/>
            </a:br>
            <a:r>
              <a:rPr lang="en-US" dirty="0"/>
              <a:t>The Department of Health runs a vaccination booking portal. Scaling servers for peak demand during flu season costs an extra R500k. But it prevents booking crashes that would delay vaccination campaigns and impact millions. That’s value enablement.</a:t>
            </a:r>
          </a:p>
          <a:p>
            <a:endParaRPr lang="en-US" b="1" dirty="0"/>
          </a:p>
          <a:p>
            <a:r>
              <a:rPr lang="en-US" b="1" dirty="0"/>
              <a:t>Did You Know?</a:t>
            </a:r>
            <a:br>
              <a:rPr lang="en-US" dirty="0"/>
            </a:br>
            <a:r>
              <a:rPr lang="en-US" dirty="0"/>
              <a:t>Netflix famously measures “cost per streaming hour” in its FinOps practice. They don’t ask: “How big is the bill?” but: “How much does it cost us to deliver one hour of video?” Governments can adapt this thinking to “cost per service delivered.”</a:t>
            </a:r>
          </a:p>
          <a:p>
            <a:endParaRPr lang="en-US" b="1" dirty="0"/>
          </a:p>
          <a:p>
            <a:r>
              <a:rPr lang="en-US" b="1" dirty="0"/>
              <a:t>Engagement Prompt:</a:t>
            </a:r>
            <a:br>
              <a:rPr lang="en-US" dirty="0"/>
            </a:br>
            <a:r>
              <a:rPr lang="en-US" dirty="0"/>
              <a:t>“If you could measure the cost of issuing a digital passport down to the cent, what new decisions would that unlock for your department?”</a:t>
            </a:r>
          </a:p>
          <a:p>
            <a:endParaRPr lang="en-ZA" dirty="0"/>
          </a:p>
        </p:txBody>
      </p:sp>
      <p:sp>
        <p:nvSpPr>
          <p:cNvPr id="4" name="Slide Number Placeholder 3"/>
          <p:cNvSpPr>
            <a:spLocks noGrp="1"/>
          </p:cNvSpPr>
          <p:nvPr>
            <p:ph type="sldNum" sz="quarter" idx="5"/>
          </p:nvPr>
        </p:nvSpPr>
        <p:spPr/>
        <p:txBody>
          <a:bodyPr/>
          <a:lstStyle/>
          <a:p>
            <a:fld id="{6AB084DC-7745-254A-8756-A430319AD1F5}" type="slidenum">
              <a:rPr lang="en-US" smtClean="0"/>
              <a:t>9</a:t>
            </a:fld>
            <a:endParaRPr lang="en-US"/>
          </a:p>
        </p:txBody>
      </p:sp>
    </p:spTree>
    <p:extLst>
      <p:ext uri="{BB962C8B-B14F-4D97-AF65-F5344CB8AC3E}">
        <p14:creationId xmlns:p14="http://schemas.microsoft.com/office/powerpoint/2010/main" val="1403204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771650"/>
            <a:ext cx="77724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200400"/>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5314950"/>
            <a:ext cx="2103120" cy="276999"/>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57200" y="228600"/>
            <a:ext cx="8229600" cy="276999"/>
          </a:xfrm>
          <a:prstGeom prst="rect">
            <a:avLst/>
          </a:prstGeom>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5314950"/>
            <a:ext cx="2103120" cy="276999"/>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457200" y="228600"/>
            <a:ext cx="8229600" cy="276999"/>
          </a:xfrm>
          <a:prstGeom prst="rect">
            <a:avLst/>
          </a:prstGeom>
        </p:spPr>
        <p:txBody>
          <a:bodyPr lIns="0" tIns="0" rIns="0" bIns="0"/>
          <a:lstStyle>
            <a:lvl1pPr>
              <a:defRPr/>
            </a:lvl1pPr>
          </a:lstStyle>
          <a:p>
            <a:endParaRPr/>
          </a:p>
        </p:txBody>
      </p:sp>
      <p:sp>
        <p:nvSpPr>
          <p:cNvPr id="3" name="Holder 3"/>
          <p:cNvSpPr>
            <a:spLocks noGrp="1"/>
          </p:cNvSpPr>
          <p:nvPr>
            <p:ph sz="half" idx="2"/>
          </p:nvPr>
        </p:nvSpPr>
        <p:spPr>
          <a:xfrm>
            <a:off x="457200" y="1314450"/>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314450"/>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457200" y="5314950"/>
            <a:ext cx="2103120" cy="276999"/>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457200" y="228600"/>
            <a:ext cx="8229600" cy="276999"/>
          </a:xfrm>
          <a:prstGeom prst="rect">
            <a:avLst/>
          </a:prstGeom>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457200" y="5314950"/>
            <a:ext cx="2103120" cy="276999"/>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 name="Picture 19" descr="DTPC-icon.png">
            <a:extLst>
              <a:ext uri="{FF2B5EF4-FFF2-40B4-BE49-F238E27FC236}">
                <a16:creationId xmlns:a16="http://schemas.microsoft.com/office/drawing/2014/main" id="{6E796095-A9DA-0B26-7801-34F1A6FA3764}"/>
              </a:ext>
            </a:extLst>
          </p:cNvPr>
          <p:cNvPicPr>
            <a:picLocks noChangeAspect="1"/>
          </p:cNvPicPr>
          <p:nvPr userDrawn="1"/>
        </p:nvPicPr>
        <p:blipFill>
          <a:blip r:embed="rId7">
            <a:alphaModFix amt="14000"/>
            <a:extLst>
              <a:ext uri="{28A0092B-C50C-407E-A947-70E740481C1C}">
                <a14:useLocalDpi xmlns:a14="http://schemas.microsoft.com/office/drawing/2010/main"/>
              </a:ext>
            </a:extLst>
          </a:blip>
          <a:stretch>
            <a:fillRect/>
          </a:stretch>
        </p:blipFill>
        <p:spPr>
          <a:xfrm rot="179431">
            <a:off x="-3119521" y="-263981"/>
            <a:ext cx="8475282" cy="6242962"/>
          </a:xfrm>
          <a:prstGeom prst="rect">
            <a:avLst/>
          </a:prstGeom>
          <a:noFill/>
        </p:spPr>
      </p:pic>
      <p:sp>
        <p:nvSpPr>
          <p:cNvPr id="3" name="Holder 3"/>
          <p:cNvSpPr>
            <a:spLocks noGrp="1"/>
          </p:cNvSpPr>
          <p:nvPr>
            <p:ph type="body" idx="1"/>
          </p:nvPr>
        </p:nvSpPr>
        <p:spPr>
          <a:xfrm>
            <a:off x="457200" y="131445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5314950"/>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6" name="Holder 6"/>
          <p:cNvSpPr>
            <a:spLocks noGrp="1"/>
          </p:cNvSpPr>
          <p:nvPr>
            <p:ph type="sldNum" sz="quarter" idx="7"/>
          </p:nvPr>
        </p:nvSpPr>
        <p:spPr>
          <a:xfrm>
            <a:off x="6583681" y="5314950"/>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pic>
        <p:nvPicPr>
          <p:cNvPr id="21" name="Picture 20" descr="A logo for a company&#10;&#10;Description automatically generated">
            <a:extLst>
              <a:ext uri="{FF2B5EF4-FFF2-40B4-BE49-F238E27FC236}">
                <a16:creationId xmlns:a16="http://schemas.microsoft.com/office/drawing/2014/main" id="{42524D7A-9085-1CDB-1EDA-2C13F467E6B1}"/>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7620890" y="195200"/>
            <a:ext cx="1255081" cy="887958"/>
          </a:xfrm>
          <a:prstGeom prst="rect">
            <a:avLst/>
          </a:prstGeom>
        </p:spPr>
      </p:pic>
      <p:sp>
        <p:nvSpPr>
          <p:cNvPr id="39" name="object 26">
            <a:extLst>
              <a:ext uri="{FF2B5EF4-FFF2-40B4-BE49-F238E27FC236}">
                <a16:creationId xmlns:a16="http://schemas.microsoft.com/office/drawing/2014/main" id="{3AEA6ED7-C101-1ACD-0406-F32CD92784CC}"/>
              </a:ext>
            </a:extLst>
          </p:cNvPr>
          <p:cNvSpPr/>
          <p:nvPr userDrawn="1"/>
        </p:nvSpPr>
        <p:spPr>
          <a:xfrm>
            <a:off x="2668270" y="5199144"/>
            <a:ext cx="7130753" cy="4813"/>
          </a:xfrm>
          <a:custGeom>
            <a:avLst/>
            <a:gdLst/>
            <a:ahLst/>
            <a:cxnLst/>
            <a:rect l="l" t="t" r="r" b="b"/>
            <a:pathLst>
              <a:path w="14110969" h="9525">
                <a:moveTo>
                  <a:pt x="14110544" y="0"/>
                </a:moveTo>
                <a:lnTo>
                  <a:pt x="0" y="0"/>
                </a:lnTo>
                <a:lnTo>
                  <a:pt x="0" y="9371"/>
                </a:lnTo>
                <a:lnTo>
                  <a:pt x="14110544" y="9371"/>
                </a:lnTo>
                <a:lnTo>
                  <a:pt x="14110544" y="0"/>
                </a:lnTo>
                <a:close/>
              </a:path>
            </a:pathLst>
          </a:custGeom>
          <a:solidFill>
            <a:srgbClr val="929396"/>
          </a:solidFill>
        </p:spPr>
        <p:txBody>
          <a:bodyPr wrap="square" lIns="0" tIns="0" rIns="0" bIns="0" rtlCol="0"/>
          <a:lstStyle/>
          <a:p>
            <a:endParaRPr/>
          </a:p>
        </p:txBody>
      </p:sp>
      <p:sp>
        <p:nvSpPr>
          <p:cNvPr id="2" name="TextBox 1">
            <a:extLst>
              <a:ext uri="{FF2B5EF4-FFF2-40B4-BE49-F238E27FC236}">
                <a16:creationId xmlns:a16="http://schemas.microsoft.com/office/drawing/2014/main" id="{27D47C09-252C-32C4-A226-00A642EED50A}"/>
              </a:ext>
            </a:extLst>
          </p:cNvPr>
          <p:cNvSpPr txBox="1"/>
          <p:nvPr userDrawn="1"/>
        </p:nvSpPr>
        <p:spPr>
          <a:xfrm>
            <a:off x="391499" y="5067300"/>
            <a:ext cx="2351701" cy="276999"/>
          </a:xfrm>
          <a:prstGeom prst="rect">
            <a:avLst/>
          </a:prstGeom>
          <a:noFill/>
        </p:spPr>
        <p:txBody>
          <a:bodyPr wrap="square" rtlCol="0">
            <a:spAutoFit/>
          </a:bodyPr>
          <a:lstStyle/>
          <a:p>
            <a:r>
              <a:rPr lang="en-US" sz="1200" b="1" i="0" spc="0">
                <a:solidFill>
                  <a:schemeClr val="bg1">
                    <a:lumMod val="65000"/>
                  </a:schemeClr>
                </a:solidFill>
                <a:latin typeface="Century Gothic" panose="020B0502020202020204" pitchFamily="34" charset="0"/>
              </a:rPr>
              <a:t>GROW BEYOND POTENTIAL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231037">
        <a:defRPr>
          <a:latin typeface="+mn-lt"/>
          <a:ea typeface="+mn-ea"/>
          <a:cs typeface="+mn-cs"/>
        </a:defRPr>
      </a:lvl2pPr>
      <a:lvl3pPr marL="462072">
        <a:defRPr>
          <a:latin typeface="+mn-lt"/>
          <a:ea typeface="+mn-ea"/>
          <a:cs typeface="+mn-cs"/>
        </a:defRPr>
      </a:lvl3pPr>
      <a:lvl4pPr marL="693109">
        <a:defRPr>
          <a:latin typeface="+mn-lt"/>
          <a:ea typeface="+mn-ea"/>
          <a:cs typeface="+mn-cs"/>
        </a:defRPr>
      </a:lvl4pPr>
      <a:lvl5pPr marL="924144">
        <a:defRPr>
          <a:latin typeface="+mn-lt"/>
          <a:ea typeface="+mn-ea"/>
          <a:cs typeface="+mn-cs"/>
        </a:defRPr>
      </a:lvl5pPr>
      <a:lvl6pPr marL="1155181">
        <a:defRPr>
          <a:latin typeface="+mn-lt"/>
          <a:ea typeface="+mn-ea"/>
          <a:cs typeface="+mn-cs"/>
        </a:defRPr>
      </a:lvl6pPr>
      <a:lvl7pPr marL="1386216">
        <a:defRPr>
          <a:latin typeface="+mn-lt"/>
          <a:ea typeface="+mn-ea"/>
          <a:cs typeface="+mn-cs"/>
        </a:defRPr>
      </a:lvl7pPr>
      <a:lvl8pPr marL="1617253">
        <a:defRPr>
          <a:latin typeface="+mn-lt"/>
          <a:ea typeface="+mn-ea"/>
          <a:cs typeface="+mn-cs"/>
        </a:defRPr>
      </a:lvl8pPr>
      <a:lvl9pPr marL="1848288">
        <a:defRPr>
          <a:latin typeface="+mn-lt"/>
          <a:ea typeface="+mn-ea"/>
          <a:cs typeface="+mn-cs"/>
        </a:defRPr>
      </a:lvl9pPr>
    </p:bodyStyle>
    <p:otherStyle>
      <a:lvl1pPr marL="0">
        <a:defRPr>
          <a:latin typeface="+mn-lt"/>
          <a:ea typeface="+mn-ea"/>
          <a:cs typeface="+mn-cs"/>
        </a:defRPr>
      </a:lvl1pPr>
      <a:lvl2pPr marL="231037">
        <a:defRPr>
          <a:latin typeface="+mn-lt"/>
          <a:ea typeface="+mn-ea"/>
          <a:cs typeface="+mn-cs"/>
        </a:defRPr>
      </a:lvl2pPr>
      <a:lvl3pPr marL="462072">
        <a:defRPr>
          <a:latin typeface="+mn-lt"/>
          <a:ea typeface="+mn-ea"/>
          <a:cs typeface="+mn-cs"/>
        </a:defRPr>
      </a:lvl3pPr>
      <a:lvl4pPr marL="693109">
        <a:defRPr>
          <a:latin typeface="+mn-lt"/>
          <a:ea typeface="+mn-ea"/>
          <a:cs typeface="+mn-cs"/>
        </a:defRPr>
      </a:lvl4pPr>
      <a:lvl5pPr marL="924144">
        <a:defRPr>
          <a:latin typeface="+mn-lt"/>
          <a:ea typeface="+mn-ea"/>
          <a:cs typeface="+mn-cs"/>
        </a:defRPr>
      </a:lvl5pPr>
      <a:lvl6pPr marL="1155181">
        <a:defRPr>
          <a:latin typeface="+mn-lt"/>
          <a:ea typeface="+mn-ea"/>
          <a:cs typeface="+mn-cs"/>
        </a:defRPr>
      </a:lvl6pPr>
      <a:lvl7pPr marL="1386216">
        <a:defRPr>
          <a:latin typeface="+mn-lt"/>
          <a:ea typeface="+mn-ea"/>
          <a:cs typeface="+mn-cs"/>
        </a:defRPr>
      </a:lvl7pPr>
      <a:lvl8pPr marL="1617253">
        <a:defRPr>
          <a:latin typeface="+mn-lt"/>
          <a:ea typeface="+mn-ea"/>
          <a:cs typeface="+mn-cs"/>
        </a:defRPr>
      </a:lvl8pPr>
      <a:lvl9pPr marL="184828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4.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erson in a white coat looking at a paper&#10;&#10;Description automatically generated">
            <a:extLst>
              <a:ext uri="{FF2B5EF4-FFF2-40B4-BE49-F238E27FC236}">
                <a16:creationId xmlns:a16="http://schemas.microsoft.com/office/drawing/2014/main" id="{161CEDFF-36B5-4214-3475-FF64E0B4719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 y="1"/>
            <a:ext cx="9220200" cy="5729410"/>
          </a:xfrm>
          <a:prstGeom prst="rect">
            <a:avLst/>
          </a:prstGeom>
        </p:spPr>
      </p:pic>
      <p:sp>
        <p:nvSpPr>
          <p:cNvPr id="6" name="Rectangle 5">
            <a:extLst>
              <a:ext uri="{FF2B5EF4-FFF2-40B4-BE49-F238E27FC236}">
                <a16:creationId xmlns:a16="http://schemas.microsoft.com/office/drawing/2014/main" id="{BB2173A4-91F4-9B33-DC33-04D28A17988F}"/>
              </a:ext>
            </a:extLst>
          </p:cNvPr>
          <p:cNvSpPr/>
          <p:nvPr/>
        </p:nvSpPr>
        <p:spPr>
          <a:xfrm>
            <a:off x="2362201" y="752602"/>
            <a:ext cx="6781799" cy="751723"/>
          </a:xfrm>
          <a:prstGeom prst="rect">
            <a:avLst/>
          </a:prstGeom>
          <a:solidFill>
            <a:schemeClr val="bg1">
              <a:alpha val="9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3EE3537-5714-7BF1-B0D7-EA9E6CD30663}"/>
              </a:ext>
            </a:extLst>
          </p:cNvPr>
          <p:cNvSpPr txBox="1"/>
          <p:nvPr/>
        </p:nvSpPr>
        <p:spPr>
          <a:xfrm>
            <a:off x="2362200" y="833501"/>
            <a:ext cx="6681656" cy="646331"/>
          </a:xfrm>
          <a:prstGeom prst="rect">
            <a:avLst/>
          </a:prstGeom>
          <a:noFill/>
        </p:spPr>
        <p:txBody>
          <a:bodyPr wrap="square" rtlCol="0">
            <a:spAutoFit/>
          </a:bodyPr>
          <a:lstStyle/>
          <a:p>
            <a:pPr algn="ctr"/>
            <a:r>
              <a:rPr lang="en-US" b="1">
                <a:solidFill>
                  <a:schemeClr val="accent1">
                    <a:lumMod val="50000"/>
                  </a:schemeClr>
                </a:solidFill>
                <a:latin typeface="Century Gothic" panose="020B0502020202020204" pitchFamily="34" charset="0"/>
              </a:rPr>
              <a:t>FINOPS EVOLUTION:</a:t>
            </a:r>
          </a:p>
          <a:p>
            <a:pPr algn="ctr"/>
            <a:r>
              <a:rPr lang="en-US" b="1">
                <a:solidFill>
                  <a:schemeClr val="accent1">
                    <a:lumMod val="50000"/>
                  </a:schemeClr>
                </a:solidFill>
                <a:latin typeface="Century Gothic" panose="020B0502020202020204" pitchFamily="34" charset="0"/>
              </a:rPr>
              <a:t>FROM COST CONTROL TO VALUE ENABLEMENT</a:t>
            </a:r>
            <a:endParaRPr lang="en-US">
              <a:solidFill>
                <a:schemeClr val="accent1">
                  <a:lumMod val="50000"/>
                </a:schemeClr>
              </a:solidFill>
            </a:endParaRPr>
          </a:p>
        </p:txBody>
      </p:sp>
      <p:sp>
        <p:nvSpPr>
          <p:cNvPr id="8" name="TextBox 7">
            <a:extLst>
              <a:ext uri="{FF2B5EF4-FFF2-40B4-BE49-F238E27FC236}">
                <a16:creationId xmlns:a16="http://schemas.microsoft.com/office/drawing/2014/main" id="{F5F367CB-F8F0-0634-3252-3D3C7954C5D8}"/>
              </a:ext>
            </a:extLst>
          </p:cNvPr>
          <p:cNvSpPr txBox="1"/>
          <p:nvPr/>
        </p:nvSpPr>
        <p:spPr>
          <a:xfrm>
            <a:off x="4800600" y="1441732"/>
            <a:ext cx="4036974" cy="403316"/>
          </a:xfrm>
          <a:prstGeom prst="rect">
            <a:avLst/>
          </a:prstGeom>
          <a:noFill/>
        </p:spPr>
        <p:txBody>
          <a:bodyPr wrap="square" rtlCol="0">
            <a:spAutoFit/>
          </a:bodyPr>
          <a:lstStyle/>
          <a:p>
            <a:pPr algn="r"/>
            <a:r>
              <a:rPr lang="en-US" sz="2021">
                <a:solidFill>
                  <a:schemeClr val="bg1"/>
                </a:solidFill>
                <a:latin typeface="Century Gothic" panose="020B0502020202020204" pitchFamily="34" charset="0"/>
              </a:rPr>
              <a:t>Brynn Gerson</a:t>
            </a:r>
          </a:p>
        </p:txBody>
      </p:sp>
    </p:spTree>
    <p:extLst>
      <p:ext uri="{BB962C8B-B14F-4D97-AF65-F5344CB8AC3E}">
        <p14:creationId xmlns:p14="http://schemas.microsoft.com/office/powerpoint/2010/main" val="2575843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AE3E1-65F0-21CD-D5E0-950151DC0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7D94C0-B0FE-159F-0E82-30A1DF4BE580}"/>
              </a:ext>
            </a:extLst>
          </p:cNvPr>
          <p:cNvSpPr txBox="1">
            <a:spLocks/>
          </p:cNvSpPr>
          <p:nvPr/>
        </p:nvSpPr>
        <p:spPr>
          <a:xfrm>
            <a:off x="228600" y="191416"/>
            <a:ext cx="8763000" cy="837284"/>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400">
                <a:latin typeface="Century Gothic" panose="020B0502020202020204" pitchFamily="34" charset="0"/>
              </a:rPr>
              <a:t>MEASURING WHAT MATTERS: UNIT ECONOMICS</a:t>
            </a:r>
            <a:endParaRPr lang="en-US" sz="2400" b="0">
              <a:latin typeface="Century Gothic" panose="020B0502020202020204" pitchFamily="34" charset="0"/>
            </a:endParaRPr>
          </a:p>
        </p:txBody>
      </p:sp>
      <p:graphicFrame>
        <p:nvGraphicFramePr>
          <p:cNvPr id="4" name="Content Placeholder 2">
            <a:extLst>
              <a:ext uri="{FF2B5EF4-FFF2-40B4-BE49-F238E27FC236}">
                <a16:creationId xmlns:a16="http://schemas.microsoft.com/office/drawing/2014/main" id="{8E52DA32-2FC3-5F66-6660-991BC9CFDC41}"/>
              </a:ext>
            </a:extLst>
          </p:cNvPr>
          <p:cNvGraphicFramePr>
            <a:graphicFrameLocks/>
          </p:cNvGraphicFramePr>
          <p:nvPr>
            <p:extLst>
              <p:ext uri="{D42A27DB-BD31-4B8C-83A1-F6EECF244321}">
                <p14:modId xmlns:p14="http://schemas.microsoft.com/office/powerpoint/2010/main" val="3079910912"/>
              </p:ext>
            </p:extLst>
          </p:nvPr>
        </p:nvGraphicFramePr>
        <p:xfrm>
          <a:off x="381000" y="1181100"/>
          <a:ext cx="8610600"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0489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EFE7D-F369-99A1-5328-19BDC01A4C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BEC080-21C3-F399-BEF8-DE1F3DE0EC4B}"/>
              </a:ext>
            </a:extLst>
          </p:cNvPr>
          <p:cNvSpPr txBox="1">
            <a:spLocks/>
          </p:cNvSpPr>
          <p:nvPr/>
        </p:nvSpPr>
        <p:spPr>
          <a:xfrm>
            <a:off x="228600" y="191416"/>
            <a:ext cx="8763000" cy="837284"/>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400">
                <a:latin typeface="Century Gothic" panose="020B0502020202020204" pitchFamily="34" charset="0"/>
              </a:rPr>
              <a:t>THE VALUE-DRIVEN DECISION</a:t>
            </a:r>
            <a:endParaRPr lang="en-US" sz="2400" b="0">
              <a:latin typeface="Century Gothic" panose="020B0502020202020204" pitchFamily="34" charset="0"/>
            </a:endParaRPr>
          </a:p>
        </p:txBody>
      </p:sp>
      <p:graphicFrame>
        <p:nvGraphicFramePr>
          <p:cNvPr id="5" name="Content Placeholder 2">
            <a:extLst>
              <a:ext uri="{FF2B5EF4-FFF2-40B4-BE49-F238E27FC236}">
                <a16:creationId xmlns:a16="http://schemas.microsoft.com/office/drawing/2014/main" id="{860A2BAE-EF12-68CA-C123-9A72871F7BE3}"/>
              </a:ext>
            </a:extLst>
          </p:cNvPr>
          <p:cNvGraphicFramePr>
            <a:graphicFrameLocks/>
          </p:cNvGraphicFramePr>
          <p:nvPr>
            <p:extLst>
              <p:ext uri="{D42A27DB-BD31-4B8C-83A1-F6EECF244321}">
                <p14:modId xmlns:p14="http://schemas.microsoft.com/office/powerpoint/2010/main" val="9709812"/>
              </p:ext>
            </p:extLst>
          </p:nvPr>
        </p:nvGraphicFramePr>
        <p:xfrm>
          <a:off x="512164" y="952500"/>
          <a:ext cx="8403236"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5289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564AB-83D4-C7AC-4397-483497279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D9844-3FDD-3D6D-54E2-64D7A3636E95}"/>
              </a:ext>
            </a:extLst>
          </p:cNvPr>
          <p:cNvSpPr txBox="1">
            <a:spLocks/>
          </p:cNvSpPr>
          <p:nvPr/>
        </p:nvSpPr>
        <p:spPr>
          <a:xfrm>
            <a:off x="228600" y="191416"/>
            <a:ext cx="8763000" cy="837284"/>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400">
                <a:latin typeface="Century Gothic" panose="020B0502020202020204" pitchFamily="34" charset="0"/>
              </a:rPr>
              <a:t>VALUE ENABLEMENT IS A CULTURAL SHIFT</a:t>
            </a:r>
            <a:endParaRPr lang="en-US" sz="2400" b="0">
              <a:latin typeface="Century Gothic" panose="020B0502020202020204" pitchFamily="34" charset="0"/>
            </a:endParaRPr>
          </a:p>
        </p:txBody>
      </p:sp>
      <p:graphicFrame>
        <p:nvGraphicFramePr>
          <p:cNvPr id="3" name="Content Placeholder 2">
            <a:extLst>
              <a:ext uri="{FF2B5EF4-FFF2-40B4-BE49-F238E27FC236}">
                <a16:creationId xmlns:a16="http://schemas.microsoft.com/office/drawing/2014/main" id="{0B000821-5A8A-151B-F39F-028BAAEF6940}"/>
              </a:ext>
            </a:extLst>
          </p:cNvPr>
          <p:cNvGraphicFramePr>
            <a:graphicFrameLocks/>
          </p:cNvGraphicFramePr>
          <p:nvPr>
            <p:extLst>
              <p:ext uri="{D42A27DB-BD31-4B8C-83A1-F6EECF244321}">
                <p14:modId xmlns:p14="http://schemas.microsoft.com/office/powerpoint/2010/main" val="1350754644"/>
              </p:ext>
            </p:extLst>
          </p:nvPr>
        </p:nvGraphicFramePr>
        <p:xfrm>
          <a:off x="381000" y="647700"/>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92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2550E-BE7C-CBBF-6F2D-713686E726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E75BE-6E9F-9D83-1B60-CF0D04256909}"/>
              </a:ext>
            </a:extLst>
          </p:cNvPr>
          <p:cNvSpPr txBox="1">
            <a:spLocks/>
          </p:cNvSpPr>
          <p:nvPr/>
        </p:nvSpPr>
        <p:spPr>
          <a:xfrm>
            <a:off x="228600" y="191416"/>
            <a:ext cx="8763000" cy="837284"/>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400">
                <a:latin typeface="Century Gothic" panose="020B0502020202020204" pitchFamily="34" charset="0"/>
              </a:rPr>
              <a:t>WHERE ARE YOU ON YOUR JOURNEY?</a:t>
            </a:r>
            <a:endParaRPr lang="en-US" sz="2400" b="0">
              <a:latin typeface="Century Gothic" panose="020B0502020202020204" pitchFamily="34" charset="0"/>
            </a:endParaRPr>
          </a:p>
        </p:txBody>
      </p:sp>
      <p:graphicFrame>
        <p:nvGraphicFramePr>
          <p:cNvPr id="4" name="Content Placeholder 2">
            <a:extLst>
              <a:ext uri="{FF2B5EF4-FFF2-40B4-BE49-F238E27FC236}">
                <a16:creationId xmlns:a16="http://schemas.microsoft.com/office/drawing/2014/main" id="{F41B2137-E3BD-F467-EEEB-6EF63AE3ECA9}"/>
              </a:ext>
            </a:extLst>
          </p:cNvPr>
          <p:cNvGraphicFramePr>
            <a:graphicFrameLocks/>
          </p:cNvGraphicFramePr>
          <p:nvPr>
            <p:extLst>
              <p:ext uri="{D42A27DB-BD31-4B8C-83A1-F6EECF244321}">
                <p14:modId xmlns:p14="http://schemas.microsoft.com/office/powerpoint/2010/main" val="606338297"/>
              </p:ext>
            </p:extLst>
          </p:nvPr>
        </p:nvGraphicFramePr>
        <p:xfrm>
          <a:off x="381000" y="876300"/>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3437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lane flying over a truck&#10;&#10;Description automatically generated">
            <a:extLst>
              <a:ext uri="{FF2B5EF4-FFF2-40B4-BE49-F238E27FC236}">
                <a16:creationId xmlns:a16="http://schemas.microsoft.com/office/drawing/2014/main" id="{C72E69C1-5473-0E10-AD8E-DF9E369340A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3150199"/>
            <a:ext cx="9155935" cy="2602901"/>
          </a:xfrm>
          <a:prstGeom prst="rect">
            <a:avLst/>
          </a:prstGeom>
        </p:spPr>
      </p:pic>
      <p:pic>
        <p:nvPicPr>
          <p:cNvPr id="13" name="Picture 12" descr="A picture containing text&#10;&#10;Description automatically generated">
            <a:extLst>
              <a:ext uri="{FF2B5EF4-FFF2-40B4-BE49-F238E27FC236}">
                <a16:creationId xmlns:a16="http://schemas.microsoft.com/office/drawing/2014/main" id="{8EBDD35A-8785-A360-0972-3503A71A01F2}"/>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t="-12857" b="-7135"/>
          <a:stretch/>
        </p:blipFill>
        <p:spPr>
          <a:xfrm>
            <a:off x="158827" y="3390900"/>
            <a:ext cx="2431973" cy="2133600"/>
          </a:xfrm>
          <a:prstGeom prst="roundRect">
            <a:avLst>
              <a:gd name="adj" fmla="val 0"/>
            </a:avLst>
          </a:prstGeom>
          <a:solidFill>
            <a:schemeClr val="bg1"/>
          </a:solidFill>
        </p:spPr>
      </p:pic>
      <p:sp>
        <p:nvSpPr>
          <p:cNvPr id="5" name="Title 1">
            <a:extLst>
              <a:ext uri="{FF2B5EF4-FFF2-40B4-BE49-F238E27FC236}">
                <a16:creationId xmlns:a16="http://schemas.microsoft.com/office/drawing/2014/main" id="{60A25495-F3C6-117F-0914-8E6F33751D5C}"/>
              </a:ext>
            </a:extLst>
          </p:cNvPr>
          <p:cNvSpPr txBox="1">
            <a:spLocks/>
          </p:cNvSpPr>
          <p:nvPr/>
        </p:nvSpPr>
        <p:spPr>
          <a:xfrm>
            <a:off x="2590800" y="1728150"/>
            <a:ext cx="3733800" cy="900750"/>
          </a:xfrm>
          <a:prstGeom prst="rect">
            <a:avLst/>
          </a:prstGeom>
          <a:effectLst/>
        </p:spPr>
        <p:txBody>
          <a:bodyPr vert="horz" lIns="68565" tIns="34283" rIns="68565" bIns="34283" rtlCol="0" anchor="ctr">
            <a:noAutofit/>
          </a:bodyPr>
          <a:lstStyle>
            <a:lvl1pPr algn="l" defTabSz="457200" rtl="0" eaLnBrk="1" latinLnBrk="0" hangingPunct="1">
              <a:spcBef>
                <a:spcPct val="0"/>
              </a:spcBef>
              <a:buNone/>
              <a:defRPr sz="3000" b="1" kern="1200">
                <a:solidFill>
                  <a:srgbClr val="7F7F7F"/>
                </a:solidFill>
                <a:latin typeface="Calibri"/>
                <a:ea typeface="+mj-ea"/>
                <a:cs typeface="Calibri"/>
              </a:defRPr>
            </a:lvl1pPr>
          </a:lstStyle>
          <a:p>
            <a:pPr algn="ctr" defTabSz="309391" fontAlgn="base">
              <a:lnSpc>
                <a:spcPct val="80000"/>
              </a:lnSpc>
              <a:spcAft>
                <a:spcPct val="0"/>
              </a:spcAft>
            </a:pPr>
            <a:r>
              <a:rPr lang="en-US" sz="3600">
                <a:solidFill>
                  <a:schemeClr val="tx2"/>
                </a:solidFill>
                <a:latin typeface="Century Gothic"/>
                <a:cs typeface="Century Gothic"/>
              </a:rPr>
              <a:t>THANK YOU</a:t>
            </a:r>
            <a:endParaRPr lang="en-US" sz="4800">
              <a:solidFill>
                <a:schemeClr val="tx2"/>
              </a:solidFill>
              <a:latin typeface="Century Gothic"/>
              <a:cs typeface="Century Gothic"/>
            </a:endParaRPr>
          </a:p>
        </p:txBody>
      </p:sp>
      <p:sp>
        <p:nvSpPr>
          <p:cNvPr id="7" name="TextBox 6">
            <a:extLst>
              <a:ext uri="{FF2B5EF4-FFF2-40B4-BE49-F238E27FC236}">
                <a16:creationId xmlns:a16="http://schemas.microsoft.com/office/drawing/2014/main" id="{58ADCDE6-F503-3C89-CA0B-58E5BABDCEEF}"/>
              </a:ext>
            </a:extLst>
          </p:cNvPr>
          <p:cNvSpPr txBox="1"/>
          <p:nvPr/>
        </p:nvSpPr>
        <p:spPr>
          <a:xfrm>
            <a:off x="4891489" y="2781300"/>
            <a:ext cx="4114800" cy="276999"/>
          </a:xfrm>
          <a:prstGeom prst="rect">
            <a:avLst/>
          </a:prstGeom>
          <a:noFill/>
        </p:spPr>
        <p:txBody>
          <a:bodyPr wrap="square" rtlCol="0">
            <a:spAutoFit/>
          </a:bodyPr>
          <a:lstStyle/>
          <a:p>
            <a:pPr algn="r"/>
            <a:r>
              <a:rPr lang="en-US" sz="1200" err="1">
                <a:solidFill>
                  <a:schemeClr val="tx2"/>
                </a:solidFill>
                <a:latin typeface="Century Gothic" panose="020B0502020202020204" pitchFamily="34" charset="0"/>
              </a:rPr>
              <a:t>www.dubetradeport.co.za</a:t>
            </a:r>
            <a:endParaRPr lang="en-US" sz="1200">
              <a:solidFill>
                <a:schemeClr val="tx2"/>
              </a:solidFill>
              <a:latin typeface="Century Gothic" panose="020B0502020202020204" pitchFamily="34" charset="0"/>
            </a:endParaRPr>
          </a:p>
        </p:txBody>
      </p:sp>
    </p:spTree>
    <p:extLst>
      <p:ext uri="{BB962C8B-B14F-4D97-AF65-F5344CB8AC3E}">
        <p14:creationId xmlns:p14="http://schemas.microsoft.com/office/powerpoint/2010/main" val="1835161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4CE-85B8-59AF-10A8-01825FA2FD26}"/>
              </a:ext>
            </a:extLst>
          </p:cNvPr>
          <p:cNvSpPr txBox="1">
            <a:spLocks/>
          </p:cNvSpPr>
          <p:nvPr/>
        </p:nvSpPr>
        <p:spPr>
          <a:xfrm>
            <a:off x="304800" y="419100"/>
            <a:ext cx="7696200" cy="609600"/>
          </a:xfrm>
          <a:prstGeom prst="rect">
            <a:avLst/>
          </a:prstGeom>
        </p:spPr>
        <p:txBody>
          <a:bodyPr lIns="50251" tIns="25127" rIns="50251" bIns="25127"/>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r>
              <a:rPr lang="en-US" sz="2400">
                <a:latin typeface="Century Gothic"/>
                <a:cs typeface="Century Gothic"/>
              </a:rPr>
              <a:t>THE UNIVERSAL CHALLENGE: THE SURPRISE CLOUD BILL</a:t>
            </a:r>
            <a:endParaRPr lang="en-US" sz="2400" b="0">
              <a:latin typeface="Century Gothic"/>
              <a:cs typeface="Century Gothic"/>
            </a:endParaRPr>
          </a:p>
        </p:txBody>
      </p:sp>
      <p:graphicFrame>
        <p:nvGraphicFramePr>
          <p:cNvPr id="3" name="Content Placeholder 2">
            <a:extLst>
              <a:ext uri="{FF2B5EF4-FFF2-40B4-BE49-F238E27FC236}">
                <a16:creationId xmlns:a16="http://schemas.microsoft.com/office/drawing/2014/main" id="{79891EDC-FAB6-1168-3459-A8A556FC0E59}"/>
              </a:ext>
            </a:extLst>
          </p:cNvPr>
          <p:cNvGraphicFramePr>
            <a:graphicFrameLocks/>
          </p:cNvGraphicFramePr>
          <p:nvPr>
            <p:extLst>
              <p:ext uri="{D42A27DB-BD31-4B8C-83A1-F6EECF244321}">
                <p14:modId xmlns:p14="http://schemas.microsoft.com/office/powerpoint/2010/main" val="403040747"/>
              </p:ext>
            </p:extLst>
          </p:nvPr>
        </p:nvGraphicFramePr>
        <p:xfrm>
          <a:off x="514350" y="1181100"/>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51567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2DAE6-6EC9-6D6A-3E98-9FE5D92AF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83DBE-622D-C00F-0443-ED7A3E6560CE}"/>
              </a:ext>
            </a:extLst>
          </p:cNvPr>
          <p:cNvSpPr txBox="1">
            <a:spLocks/>
          </p:cNvSpPr>
          <p:nvPr/>
        </p:nvSpPr>
        <p:spPr>
          <a:xfrm>
            <a:off x="381000" y="342900"/>
            <a:ext cx="7886700" cy="1104900"/>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a:latin typeface="Century Gothic" panose="020B0502020202020204" pitchFamily="34" charset="0"/>
              </a:rPr>
              <a:t>THE FINOPS JOURNEY</a:t>
            </a:r>
            <a:endParaRPr lang="en-US" b="0">
              <a:latin typeface="Century Gothic" panose="020B0502020202020204" pitchFamily="34" charset="0"/>
            </a:endParaRPr>
          </a:p>
        </p:txBody>
      </p:sp>
      <p:graphicFrame>
        <p:nvGraphicFramePr>
          <p:cNvPr id="7" name="TextBox 4">
            <a:extLst>
              <a:ext uri="{FF2B5EF4-FFF2-40B4-BE49-F238E27FC236}">
                <a16:creationId xmlns:a16="http://schemas.microsoft.com/office/drawing/2014/main" id="{8755B906-EC6B-ADE8-C90F-D8FAD2FEC4E7}"/>
              </a:ext>
            </a:extLst>
          </p:cNvPr>
          <p:cNvGraphicFramePr/>
          <p:nvPr>
            <p:extLst>
              <p:ext uri="{D42A27DB-BD31-4B8C-83A1-F6EECF244321}">
                <p14:modId xmlns:p14="http://schemas.microsoft.com/office/powerpoint/2010/main" val="676622872"/>
              </p:ext>
            </p:extLst>
          </p:nvPr>
        </p:nvGraphicFramePr>
        <p:xfrm>
          <a:off x="304800" y="1333500"/>
          <a:ext cx="8534400" cy="3627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8525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605AC-4E39-6D8F-DCE2-39AFBDDA5F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62B28-9DB5-BBF3-CED3-9DAEEBB05049}"/>
              </a:ext>
            </a:extLst>
          </p:cNvPr>
          <p:cNvSpPr txBox="1">
            <a:spLocks/>
          </p:cNvSpPr>
          <p:nvPr/>
        </p:nvSpPr>
        <p:spPr>
          <a:xfrm>
            <a:off x="381000" y="277586"/>
            <a:ext cx="7886700" cy="1104900"/>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a:latin typeface="Century Gothic" panose="020B0502020202020204" pitchFamily="34" charset="0"/>
              </a:rPr>
              <a:t>STAGE 1: MASTERING COST CONTROL</a:t>
            </a:r>
            <a:endParaRPr lang="en-US" b="0">
              <a:latin typeface="Century Gothic" panose="020B0502020202020204" pitchFamily="34" charset="0"/>
            </a:endParaRPr>
          </a:p>
        </p:txBody>
      </p:sp>
      <p:graphicFrame>
        <p:nvGraphicFramePr>
          <p:cNvPr id="5" name="TextBox 2">
            <a:extLst>
              <a:ext uri="{FF2B5EF4-FFF2-40B4-BE49-F238E27FC236}">
                <a16:creationId xmlns:a16="http://schemas.microsoft.com/office/drawing/2014/main" id="{B502CC32-095F-DF17-CC59-A2DF4D625F6E}"/>
              </a:ext>
            </a:extLst>
          </p:cNvPr>
          <p:cNvGraphicFramePr/>
          <p:nvPr>
            <p:extLst>
              <p:ext uri="{D42A27DB-BD31-4B8C-83A1-F6EECF244321}">
                <p14:modId xmlns:p14="http://schemas.microsoft.com/office/powerpoint/2010/main" val="3745796618"/>
              </p:ext>
            </p:extLst>
          </p:nvPr>
        </p:nvGraphicFramePr>
        <p:xfrm>
          <a:off x="626364" y="1409700"/>
          <a:ext cx="8136636" cy="3627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37080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30E7A-11D3-552A-BDE2-128E222BB9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1AF77A-778A-811E-A369-45DBAC97D76C}"/>
              </a:ext>
            </a:extLst>
          </p:cNvPr>
          <p:cNvSpPr txBox="1">
            <a:spLocks/>
          </p:cNvSpPr>
          <p:nvPr/>
        </p:nvSpPr>
        <p:spPr>
          <a:xfrm>
            <a:off x="228600" y="191416"/>
            <a:ext cx="8763000" cy="1104900"/>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800">
                <a:latin typeface="Century Gothic" panose="020B0502020202020204" pitchFamily="34" charset="0"/>
              </a:rPr>
              <a:t>INFORM PHASE </a:t>
            </a:r>
          </a:p>
          <a:p>
            <a:pPr>
              <a:spcAft>
                <a:spcPts val="600"/>
              </a:spcAft>
            </a:pPr>
            <a:r>
              <a:rPr lang="en-US" sz="2200">
                <a:latin typeface="Century Gothic" panose="020B0502020202020204" pitchFamily="34" charset="0"/>
              </a:rPr>
              <a:t>- YOU CAN'T CONTROL WHAT YOU CAN'T SEE -</a:t>
            </a:r>
            <a:endParaRPr lang="en-US" sz="2200" b="0">
              <a:latin typeface="Century Gothic" panose="020B0502020202020204" pitchFamily="34" charset="0"/>
            </a:endParaRPr>
          </a:p>
        </p:txBody>
      </p:sp>
      <p:graphicFrame>
        <p:nvGraphicFramePr>
          <p:cNvPr id="3" name="Content Placeholder 2">
            <a:extLst>
              <a:ext uri="{FF2B5EF4-FFF2-40B4-BE49-F238E27FC236}">
                <a16:creationId xmlns:a16="http://schemas.microsoft.com/office/drawing/2014/main" id="{38A42906-80DB-D6AB-E886-AB0D2DBE9680}"/>
              </a:ext>
            </a:extLst>
          </p:cNvPr>
          <p:cNvGraphicFramePr>
            <a:graphicFrameLocks/>
          </p:cNvGraphicFramePr>
          <p:nvPr>
            <p:extLst>
              <p:ext uri="{D42A27DB-BD31-4B8C-83A1-F6EECF244321}">
                <p14:modId xmlns:p14="http://schemas.microsoft.com/office/powerpoint/2010/main" val="122255996"/>
              </p:ext>
            </p:extLst>
          </p:nvPr>
        </p:nvGraphicFramePr>
        <p:xfrm>
          <a:off x="342900" y="1485900"/>
          <a:ext cx="8458200" cy="34090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494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CB633-2705-D646-4AC4-1E15BEE512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2BCB7-00E5-386A-5351-9C26D1E919BA}"/>
              </a:ext>
            </a:extLst>
          </p:cNvPr>
          <p:cNvSpPr txBox="1">
            <a:spLocks/>
          </p:cNvSpPr>
          <p:nvPr/>
        </p:nvSpPr>
        <p:spPr>
          <a:xfrm>
            <a:off x="228600" y="191416"/>
            <a:ext cx="8763000" cy="837284"/>
          </a:xfrm>
          <a:prstGeom prst="rect">
            <a:avLst/>
          </a:prstGeom>
        </p:spPr>
        <p:txBody>
          <a:bodyPr lIns="0" tIns="0" rIns="0" bIns="0" anchor="ctr">
            <a:normAutofit lnSpcReduction="10000"/>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800">
                <a:latin typeface="Century Gothic" panose="020B0502020202020204" pitchFamily="34" charset="0"/>
              </a:rPr>
              <a:t>OPTIMISE PHASE </a:t>
            </a:r>
          </a:p>
          <a:p>
            <a:pPr>
              <a:spcAft>
                <a:spcPts val="600"/>
              </a:spcAft>
            </a:pPr>
            <a:r>
              <a:rPr lang="en-US" sz="2200">
                <a:latin typeface="Century Gothic" panose="020B0502020202020204" pitchFamily="34" charset="0"/>
              </a:rPr>
              <a:t>- IMPROVING EFFICIENCY-</a:t>
            </a:r>
            <a:endParaRPr lang="en-US" sz="2200" b="0">
              <a:latin typeface="Century Gothic" panose="020B0502020202020204" pitchFamily="34" charset="0"/>
            </a:endParaRPr>
          </a:p>
        </p:txBody>
      </p:sp>
      <p:graphicFrame>
        <p:nvGraphicFramePr>
          <p:cNvPr id="4" name="Content Placeholder 2">
            <a:extLst>
              <a:ext uri="{FF2B5EF4-FFF2-40B4-BE49-F238E27FC236}">
                <a16:creationId xmlns:a16="http://schemas.microsoft.com/office/drawing/2014/main" id="{53D4EB23-25AE-853B-1CB5-AE3C916775D0}"/>
              </a:ext>
            </a:extLst>
          </p:cNvPr>
          <p:cNvGraphicFramePr>
            <a:graphicFrameLocks/>
          </p:cNvGraphicFramePr>
          <p:nvPr>
            <p:extLst>
              <p:ext uri="{D42A27DB-BD31-4B8C-83A1-F6EECF244321}">
                <p14:modId xmlns:p14="http://schemas.microsoft.com/office/powerpoint/2010/main" val="864421635"/>
              </p:ext>
            </p:extLst>
          </p:nvPr>
        </p:nvGraphicFramePr>
        <p:xfrm>
          <a:off x="381000" y="1333500"/>
          <a:ext cx="8195871" cy="3505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539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713DE-9A10-BD31-CD4D-1F873E26F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74991-D571-1B38-B15F-EB324A71A40C}"/>
              </a:ext>
            </a:extLst>
          </p:cNvPr>
          <p:cNvSpPr txBox="1">
            <a:spLocks/>
          </p:cNvSpPr>
          <p:nvPr/>
        </p:nvSpPr>
        <p:spPr>
          <a:xfrm>
            <a:off x="228600" y="191416"/>
            <a:ext cx="8763000" cy="837284"/>
          </a:xfrm>
          <a:prstGeom prst="rect">
            <a:avLst/>
          </a:prstGeom>
        </p:spPr>
        <p:txBody>
          <a:bodyPr lIns="0" tIns="0" rIns="0" bIns="0" anchor="ctr">
            <a:normAutofit lnSpcReduction="10000"/>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800">
                <a:latin typeface="Century Gothic" panose="020B0502020202020204" pitchFamily="34" charset="0"/>
              </a:rPr>
              <a:t>OPERATE PHASE </a:t>
            </a:r>
          </a:p>
          <a:p>
            <a:pPr>
              <a:spcAft>
                <a:spcPts val="600"/>
              </a:spcAft>
            </a:pPr>
            <a:r>
              <a:rPr lang="en-US" sz="2200">
                <a:latin typeface="Century Gothic" panose="020B0502020202020204" pitchFamily="34" charset="0"/>
              </a:rPr>
              <a:t>- MAKING IT BUSINESS AS USUAL-</a:t>
            </a:r>
            <a:endParaRPr lang="en-US" sz="2200" b="0">
              <a:latin typeface="Century Gothic" panose="020B0502020202020204" pitchFamily="34" charset="0"/>
            </a:endParaRPr>
          </a:p>
        </p:txBody>
      </p:sp>
      <p:graphicFrame>
        <p:nvGraphicFramePr>
          <p:cNvPr id="5" name="Content Placeholder 2">
            <a:extLst>
              <a:ext uri="{FF2B5EF4-FFF2-40B4-BE49-F238E27FC236}">
                <a16:creationId xmlns:a16="http://schemas.microsoft.com/office/drawing/2014/main" id="{002F259D-4A4C-8DEA-96FB-E86E47E58A94}"/>
              </a:ext>
            </a:extLst>
          </p:cNvPr>
          <p:cNvGraphicFramePr>
            <a:graphicFrameLocks/>
          </p:cNvGraphicFramePr>
          <p:nvPr>
            <p:extLst>
              <p:ext uri="{D42A27DB-BD31-4B8C-83A1-F6EECF244321}">
                <p14:modId xmlns:p14="http://schemas.microsoft.com/office/powerpoint/2010/main" val="4155406740"/>
              </p:ext>
            </p:extLst>
          </p:nvPr>
        </p:nvGraphicFramePr>
        <p:xfrm>
          <a:off x="266700" y="1333500"/>
          <a:ext cx="8572500"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2880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1F7F6-7874-220C-6FCD-1DD33340D2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9DCC0-865A-F8C6-6956-32E9DA358AB4}"/>
              </a:ext>
            </a:extLst>
          </p:cNvPr>
          <p:cNvSpPr txBox="1">
            <a:spLocks/>
          </p:cNvSpPr>
          <p:nvPr/>
        </p:nvSpPr>
        <p:spPr>
          <a:xfrm>
            <a:off x="228600" y="191416"/>
            <a:ext cx="8763000" cy="837284"/>
          </a:xfrm>
          <a:prstGeom prst="rect">
            <a:avLst/>
          </a:prstGeom>
        </p:spPr>
        <p:txBody>
          <a:bodyPr lIns="0" tIns="0" rIns="0" bIns="0" anchor="ctr">
            <a:normAutofit/>
          </a:bodyPr>
          <a:lstStyle>
            <a:lvl1pPr algn="l" defTabSz="497207" rtl="0" eaLnBrk="0" fontAlgn="base" hangingPunct="0">
              <a:spcBef>
                <a:spcPct val="0"/>
              </a:spcBef>
              <a:spcAft>
                <a:spcPct val="0"/>
              </a:spcAft>
              <a:defRPr sz="3000" b="1" kern="1200">
                <a:solidFill>
                  <a:schemeClr val="tx2"/>
                </a:solidFill>
                <a:latin typeface="Calibri"/>
                <a:ea typeface="Geneva" pitchFamily="97" charset="0"/>
                <a:cs typeface="Calibri"/>
              </a:defRPr>
            </a:lvl1pPr>
            <a:lvl2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2pPr>
            <a:lvl3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3pPr>
            <a:lvl4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4pPr>
            <a:lvl5pPr algn="l" defTabSz="497207" rtl="0" eaLnBrk="0" fontAlgn="base" hangingPunct="0">
              <a:spcBef>
                <a:spcPct val="0"/>
              </a:spcBef>
              <a:spcAft>
                <a:spcPct val="0"/>
              </a:spcAft>
              <a:defRPr sz="3500">
                <a:solidFill>
                  <a:schemeClr val="bg1"/>
                </a:solidFill>
                <a:latin typeface="Calibri" pitchFamily="97" charset="0"/>
                <a:ea typeface="Geneva" pitchFamily="97" charset="0"/>
                <a:cs typeface="Geneva" pitchFamily="97" charset="0"/>
              </a:defRPr>
            </a:lvl5pPr>
            <a:lvl6pPr marL="497207"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6pPr>
            <a:lvl7pPr marL="994416"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7pPr>
            <a:lvl8pPr marL="1491622"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8pPr>
            <a:lvl9pPr marL="1988830" algn="ctr" defTabSz="497207" rtl="0" fontAlgn="base">
              <a:spcBef>
                <a:spcPct val="0"/>
              </a:spcBef>
              <a:spcAft>
                <a:spcPct val="0"/>
              </a:spcAft>
              <a:defRPr sz="4800">
                <a:solidFill>
                  <a:schemeClr val="tx1"/>
                </a:solidFill>
                <a:latin typeface="Calibri" pitchFamily="97" charset="0"/>
                <a:ea typeface="Geneva" pitchFamily="97" charset="0"/>
                <a:cs typeface="Geneva" pitchFamily="97" charset="0"/>
              </a:defRPr>
            </a:lvl9pPr>
          </a:lstStyle>
          <a:p>
            <a:pPr>
              <a:spcAft>
                <a:spcPts val="600"/>
              </a:spcAft>
            </a:pPr>
            <a:r>
              <a:rPr lang="en-US" sz="2800">
                <a:latin typeface="Century Gothic" panose="020B0502020202020204" pitchFamily="34" charset="0"/>
              </a:rPr>
              <a:t>WE HAVE CONTROL. NOW WHAT?</a:t>
            </a:r>
            <a:endParaRPr lang="en-US" sz="2200" b="0">
              <a:latin typeface="Century Gothic" panose="020B0502020202020204" pitchFamily="34" charset="0"/>
            </a:endParaRPr>
          </a:p>
        </p:txBody>
      </p:sp>
      <p:graphicFrame>
        <p:nvGraphicFramePr>
          <p:cNvPr id="7" name="Content Placeholder 2">
            <a:extLst>
              <a:ext uri="{FF2B5EF4-FFF2-40B4-BE49-F238E27FC236}">
                <a16:creationId xmlns:a16="http://schemas.microsoft.com/office/drawing/2014/main" id="{9868AB3A-0314-0AB4-539D-6076C60F4B8F}"/>
              </a:ext>
            </a:extLst>
          </p:cNvPr>
          <p:cNvGraphicFramePr>
            <a:graphicFrameLocks/>
          </p:cNvGraphicFramePr>
          <p:nvPr>
            <p:extLst>
              <p:ext uri="{D42A27DB-BD31-4B8C-83A1-F6EECF244321}">
                <p14:modId xmlns:p14="http://schemas.microsoft.com/office/powerpoint/2010/main" val="3040624896"/>
              </p:ext>
            </p:extLst>
          </p:nvPr>
        </p:nvGraphicFramePr>
        <p:xfrm>
          <a:off x="381000" y="952500"/>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6995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8008C-3C73-448E-0CFA-62BB4A777205}"/>
            </a:ext>
          </a:extLst>
        </p:cNvPr>
        <p:cNvGrpSpPr/>
        <p:nvPr/>
      </p:nvGrpSpPr>
      <p:grpSpPr>
        <a:xfrm>
          <a:off x="0" y="0"/>
          <a:ext cx="0" cy="0"/>
          <a:chOff x="0" y="0"/>
          <a:chExt cx="0" cy="0"/>
        </a:xfrm>
      </p:grpSpPr>
      <p:pic>
        <p:nvPicPr>
          <p:cNvPr id="4" name="Picture 3" descr="A person in a lab coat&#10;&#10;AI-generated content may be incorrect.">
            <a:extLst>
              <a:ext uri="{FF2B5EF4-FFF2-40B4-BE49-F238E27FC236}">
                <a16:creationId xmlns:a16="http://schemas.microsoft.com/office/drawing/2014/main" id="{11EEDA37-F976-C359-234C-606B97208F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8100"/>
            <a:ext cx="4648200" cy="5753100"/>
          </a:xfrm>
          <a:prstGeom prst="rect">
            <a:avLst/>
          </a:prstGeom>
        </p:spPr>
      </p:pic>
      <p:sp>
        <p:nvSpPr>
          <p:cNvPr id="5" name="Title 1">
            <a:extLst>
              <a:ext uri="{FF2B5EF4-FFF2-40B4-BE49-F238E27FC236}">
                <a16:creationId xmlns:a16="http://schemas.microsoft.com/office/drawing/2014/main" id="{716F084D-73F4-B641-E94A-36277EA7D2C7}"/>
              </a:ext>
            </a:extLst>
          </p:cNvPr>
          <p:cNvSpPr txBox="1">
            <a:spLocks/>
          </p:cNvSpPr>
          <p:nvPr/>
        </p:nvSpPr>
        <p:spPr>
          <a:xfrm>
            <a:off x="4572000" y="0"/>
            <a:ext cx="4947184" cy="3268520"/>
          </a:xfrm>
          <a:prstGeom prst="rect">
            <a:avLst/>
          </a:prstGeom>
        </p:spPr>
        <p:txBody>
          <a:bodyPr vert="horz" lIns="91440" tIns="45720" rIns="91440" bIns="45720" rtlCol="0" anchor="b">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schemeClr val="tx2"/>
                </a:solidFill>
                <a:effectLst/>
                <a:uLnTx/>
                <a:uFillTx/>
                <a:latin typeface="Century Gothic" panose="020B0502020202020204" pitchFamily="34" charset="0"/>
              </a:rPr>
              <a:t>STAGE 2: THE EVOLUTION TO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schemeClr val="tx2"/>
                </a:solidFill>
                <a:effectLst/>
                <a:uLnTx/>
                <a:uFillTx/>
                <a:latin typeface="Century Gothic" panose="020B0502020202020204" pitchFamily="34" charset="0"/>
              </a:rPr>
              <a:t>VALUE ENABLEMENT</a:t>
            </a:r>
          </a:p>
        </p:txBody>
      </p:sp>
      <p:sp>
        <p:nvSpPr>
          <p:cNvPr id="7" name="Content Placeholder 2">
            <a:extLst>
              <a:ext uri="{FF2B5EF4-FFF2-40B4-BE49-F238E27FC236}">
                <a16:creationId xmlns:a16="http://schemas.microsoft.com/office/drawing/2014/main" id="{B8F02AFA-6872-E7BB-612D-FCFA6527231E}"/>
              </a:ext>
            </a:extLst>
          </p:cNvPr>
          <p:cNvSpPr txBox="1">
            <a:spLocks/>
          </p:cNvSpPr>
          <p:nvPr/>
        </p:nvSpPr>
        <p:spPr>
          <a:xfrm>
            <a:off x="4800600" y="3467100"/>
            <a:ext cx="4343400" cy="1524000"/>
          </a:xfrm>
          <a:prstGeom prst="rect">
            <a:avLst/>
          </a:prstGeom>
          <a:solidFill>
            <a:schemeClr val="bg1"/>
          </a:solidFill>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a:buNone/>
              <a:tabLst/>
              <a:defRPr/>
            </a:pPr>
            <a:r>
              <a:rPr kumimoji="0" lang="en-US" sz="2400" b="0" i="0" u="none" strike="noStrike" kern="1200" cap="none" spc="0" normalizeH="0" baseline="0" noProof="0">
                <a:ln>
                  <a:noFill/>
                </a:ln>
                <a:solidFill>
                  <a:schemeClr val="tx2"/>
                </a:solidFill>
                <a:effectLst/>
                <a:uLnTx/>
                <a:uFillTx/>
                <a:latin typeface="Century Gothic" panose="020B0502020202020204" pitchFamily="34" charset="0"/>
              </a:rPr>
              <a:t>Changing the Goal from Saving Money to Making Smart Investments</a:t>
            </a:r>
          </a:p>
        </p:txBody>
      </p:sp>
    </p:spTree>
    <p:extLst>
      <p:ext uri="{BB962C8B-B14F-4D97-AF65-F5344CB8AC3E}">
        <p14:creationId xmlns:p14="http://schemas.microsoft.com/office/powerpoint/2010/main" val="2083100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8F7C7624BB11A4E857E39EB8EF0E779" ma:contentTypeVersion="2" ma:contentTypeDescription="Create a new document." ma:contentTypeScope="" ma:versionID="1ccee61dcd688fa9414997663d1cc23c">
  <xsd:schema xmlns:xsd="http://www.w3.org/2001/XMLSchema" xmlns:xs="http://www.w3.org/2001/XMLSchema" xmlns:p="http://schemas.microsoft.com/office/2006/metadata/properties" xmlns:ns2="17ed1b5b-8079-4de4-a313-4d49680e1529" targetNamespace="http://schemas.microsoft.com/office/2006/metadata/properties" ma:root="true" ma:fieldsID="f88454f2b2ca25e03aec07a93bc5a1df" ns2:_="">
    <xsd:import namespace="17ed1b5b-8079-4de4-a313-4d49680e1529"/>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ed1b5b-8079-4de4-a313-4d49680e152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9A6ACC-39ED-4F79-951F-6BEEC9F08AEA}">
  <ds:schemaRefs>
    <ds:schemaRef ds:uri="17ed1b5b-8079-4de4-a313-4d49680e152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6D982CD-615B-4C33-BD63-94809F71B0B7}">
  <ds:schemaRefs>
    <ds:schemaRef ds:uri="http://schemas.microsoft.com/sharepoint/v3/contenttype/forms"/>
  </ds:schemaRefs>
</ds:datastoreItem>
</file>

<file path=customXml/itemProps3.xml><?xml version="1.0" encoding="utf-8"?>
<ds:datastoreItem xmlns:ds="http://schemas.openxmlformats.org/officeDocument/2006/customXml" ds:itemID="{B819CA57-1614-4A63-BC9E-015AC541C611}">
  <ds:schemaRefs>
    <ds:schemaRef ds:uri="17ed1b5b-8079-4de4-a313-4d49680e152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3023</Words>
  <Application>Microsoft Office PowerPoint</Application>
  <PresentationFormat>On-screen Show (16:10)</PresentationFormat>
  <Paragraphs>267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 BEYOND POTENTIAL</dc:title>
  <dc:creator>Xolile Shabalala</dc:creator>
  <cp:lastModifiedBy>Brynn Gerson</cp:lastModifiedBy>
  <cp:revision>1</cp:revision>
  <dcterms:created xsi:type="dcterms:W3CDTF">2025-03-31T10:13:41Z</dcterms:created>
  <dcterms:modified xsi:type="dcterms:W3CDTF">2025-09-09T12:08:33Z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2025-03-31T00:00:00Z</vt:filetime>
  </property>
  <property fmtid="{D5CDD505-2E9C-101B-9397-08002B2CF9AE}" pid="3" name="Creator">
    <vt:lpwstr>Adobe Illustrator 29.2 (Macintosh)</vt:lpwstr>
  </property>
  <property fmtid="{D5CDD505-2E9C-101B-9397-08002B2CF9AE}" pid="4" name="LastSaved">
    <vt:filetime>2025-03-31T00:00:00Z</vt:filetime>
  </property>
  <property fmtid="{D5CDD505-2E9C-101B-9397-08002B2CF9AE}" pid="5" name="ContentTypeId">
    <vt:lpwstr>0x01010078F7C7624BB11A4E857E39EB8EF0E779</vt:lpwstr>
  </property>
</Properties>
</file>