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slideLayouts/slideLayout8.xml" ContentType="application/vnd.openxmlformats-officedocument.presentationml.slideLayout+xml"/>
  <Override PartName="/ppt/theme/theme3.xml" ContentType="application/vnd.openxmlformats-officedocument.theme+xml"/>
  <Override PartName="/ppt/slideLayouts/slideLayout9.xml" ContentType="application/vnd.openxmlformats-officedocument.presentationml.slideLayout+xml"/>
  <Override PartName="/ppt/theme/theme4.xml" ContentType="application/vnd.openxmlformats-officedocument.theme+xml"/>
  <Override PartName="/ppt/slideLayouts/slideLayout10.xml" ContentType="application/vnd.openxmlformats-officedocument.presentationml.slideLayout+xml"/>
  <Override PartName="/ppt/theme/theme5.xml" ContentType="application/vnd.openxmlformats-officedocument.theme+xml"/>
  <Override PartName="/ppt/slideLayouts/slideLayout11.xml" ContentType="application/vnd.openxmlformats-officedocument.presentationml.slideLayout+xml"/>
  <Override PartName="/ppt/theme/theme6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  <p:sldMasterId id="2147483661" r:id="rId5"/>
    <p:sldMasterId id="2147483691" r:id="rId6"/>
    <p:sldMasterId id="2147483685" r:id="rId7"/>
    <p:sldMasterId id="2147483688" r:id="rId8"/>
    <p:sldMasterId id="2147483698" r:id="rId9"/>
    <p:sldMasterId id="2147483700" r:id="rId10"/>
  </p:sldMasterIdLst>
  <p:notesMasterIdLst>
    <p:notesMasterId r:id="rId17"/>
  </p:notesMasterIdLst>
  <p:handoutMasterIdLst>
    <p:handoutMasterId r:id="rId18"/>
  </p:handoutMasterIdLst>
  <p:sldIdLst>
    <p:sldId id="290" r:id="rId11"/>
    <p:sldId id="362" r:id="rId12"/>
    <p:sldId id="360" r:id="rId13"/>
    <p:sldId id="361" r:id="rId14"/>
    <p:sldId id="359" r:id="rId15"/>
    <p:sldId id="358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4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53905E9-81C4-4623-B35F-CF090A073042}" v="21" dt="2025-09-09T07:13:26.95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840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microsoft.com/office/2015/10/relationships/revisionInfo" Target="revisionInfo.xml"/><Relationship Id="rId10" Type="http://schemas.openxmlformats.org/officeDocument/2006/relationships/slideMaster" Target="slideMasters/slideMaster7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14EE1BB-9C14-45A8-AE8E-BDFE05C7434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99B39A0-41A8-46FD-B63C-2ED2B636DDA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036BBA-69BB-4759-AE3A-1709D7839D1C}" type="datetimeFigureOut">
              <a:rPr lang="en-ZA" smtClean="0"/>
              <a:t>2025/09/08</a:t>
            </a:fld>
            <a:endParaRPr lang="en-Z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868A843-6889-4DCF-8A65-93659054062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CFC8C6-1A62-4D17-A4AE-97F3CBEBE7C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AF35B8-14A6-4F46-A74A-32CB809E849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738913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1F35C-427C-4B15-AC6E-6A864FFA4742}" type="datetimeFigureOut">
              <a:rPr lang="en-ZA" smtClean="0"/>
              <a:t>2025/09/08</a:t>
            </a:fld>
            <a:endParaRPr lang="en-Z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6245E4-6C03-484E-9AC0-BA989653124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8136336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iff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in(Number)(Picture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322" y="5802014"/>
            <a:ext cx="2592289" cy="863364"/>
          </a:xfrm>
          <a:prstGeom prst="rect">
            <a:avLst/>
          </a:prstGeom>
        </p:spPr>
      </p:pic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266FA407-34E7-4717-985F-0C9FBBB88A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30422" y="4941168"/>
            <a:ext cx="667302" cy="3570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C9E25A-9A0F-4A1E-B81E-2CE7DE58EE2E}" type="slidenum">
              <a:rPr lang="en-ZA" smtClean="0"/>
              <a:pPr/>
              <a:t>‹#›</a:t>
            </a:fld>
            <a:endParaRPr lang="en-ZA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37CB76F2-610C-4038-8095-05138A7ECE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5855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927501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2927648" y="1052736"/>
            <a:ext cx="658157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ZA" sz="8000" b="1"/>
              <a:t>THANK YOU </a:t>
            </a:r>
          </a:p>
        </p:txBody>
      </p:sp>
    </p:spTree>
    <p:extLst>
      <p:ext uri="{BB962C8B-B14F-4D97-AF65-F5344CB8AC3E}">
        <p14:creationId xmlns:p14="http://schemas.microsoft.com/office/powerpoint/2010/main" val="235817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2927648" y="1052736"/>
            <a:ext cx="658157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ZA" sz="8000" b="1"/>
              <a:t>THANK YOU </a:t>
            </a:r>
          </a:p>
        </p:txBody>
      </p:sp>
    </p:spTree>
    <p:extLst>
      <p:ext uri="{BB962C8B-B14F-4D97-AF65-F5344CB8AC3E}">
        <p14:creationId xmlns:p14="http://schemas.microsoft.com/office/powerpoint/2010/main" val="42568934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825FF-C1BF-4A51-B265-71C84E2F09FD}" type="datetimeFigureOut">
              <a:rPr lang="en-ZA" smtClean="0"/>
              <a:t>2025/09/08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Text Placeholder 2"/>
          <p:cNvSpPr>
            <a:spLocks noGrp="1"/>
          </p:cNvSpPr>
          <p:nvPr>
            <p:ph idx="12"/>
          </p:nvPr>
        </p:nvSpPr>
        <p:spPr>
          <a:xfrm>
            <a:off x="838200" y="18503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3316764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randing(Date&amp;Number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B5CCE3-BE22-4366-BCF1-27C474690D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36712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A9F803-E991-478C-B603-ED667C804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9E25A-9A0F-4A1E-B81E-2CE7DE58EE2E}" type="slidenum">
              <a:rPr lang="en-ZA" smtClean="0"/>
              <a:t>‹#›</a:t>
            </a:fld>
            <a:endParaRPr lang="en-ZA"/>
          </a:p>
        </p:txBody>
      </p:sp>
      <p:sp>
        <p:nvSpPr>
          <p:cNvPr id="8" name="Text Placeholder 2"/>
          <p:cNvSpPr>
            <a:spLocks noGrp="1"/>
          </p:cNvSpPr>
          <p:nvPr>
            <p:ph idx="1"/>
          </p:nvPr>
        </p:nvSpPr>
        <p:spPr>
          <a:xfrm>
            <a:off x="839416" y="2276872"/>
            <a:ext cx="10442376" cy="31155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216958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in(Thank you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384" y="5763543"/>
            <a:ext cx="2592289" cy="863364"/>
          </a:xfrm>
          <a:prstGeom prst="rect">
            <a:avLst/>
          </a:prstGeom>
        </p:spPr>
      </p:pic>
      <p:sp>
        <p:nvSpPr>
          <p:cNvPr id="2" name="Rectangle 1"/>
          <p:cNvSpPr/>
          <p:nvPr userDrawn="1"/>
        </p:nvSpPr>
        <p:spPr>
          <a:xfrm>
            <a:off x="0" y="2420888"/>
            <a:ext cx="9912424" cy="172819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7200"/>
              <a:t>THANK YOU 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FB5CCE3-BE22-4366-BCF1-27C474690D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36712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485067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anding(No_Number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AAA5176-2DEC-40AD-A148-739E8DAC20A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376" y="6093845"/>
            <a:ext cx="1944216" cy="647523"/>
          </a:xfrm>
          <a:prstGeom prst="rect">
            <a:avLst/>
          </a:prstGeom>
        </p:spPr>
      </p:pic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976320" y="5402511"/>
            <a:ext cx="2844800" cy="365125"/>
          </a:xfrm>
          <a:prstGeom prst="rect">
            <a:avLst/>
          </a:prstGeom>
        </p:spPr>
        <p:txBody>
          <a:bodyPr/>
          <a:lstStyle/>
          <a:p>
            <a:fld id="{75DB6934-FAC2-41EE-84B2-6768B514F698}" type="slidenum">
              <a:rPr lang="en-ZA" smtClean="0"/>
              <a:t>‹#›</a:t>
            </a:fld>
            <a:endParaRPr lang="en-ZA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6FB5CCE3-BE22-4366-BCF1-27C474690D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36712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37CB76F2-610C-4038-8095-05138A7ECE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5855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917506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anding ( No_Number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2"/>
          <p:cNvSpPr>
            <a:spLocks noGrp="1"/>
          </p:cNvSpPr>
          <p:nvPr>
            <p:ph idx="1"/>
          </p:nvPr>
        </p:nvSpPr>
        <p:spPr>
          <a:xfrm>
            <a:off x="838200" y="2276872"/>
            <a:ext cx="10515600" cy="31155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FB5CCE3-BE22-4366-BCF1-27C474690D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36712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04DD7E83-9903-0211-70F9-246384EC0E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976320" y="5402511"/>
            <a:ext cx="2844800" cy="365125"/>
          </a:xfrm>
          <a:prstGeom prst="rect">
            <a:avLst/>
          </a:prstGeom>
        </p:spPr>
        <p:txBody>
          <a:bodyPr/>
          <a:lstStyle/>
          <a:p>
            <a:fld id="{75DB6934-FAC2-41EE-84B2-6768B514F698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989468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anding(Date&amp;Number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B5CCE3-BE22-4366-BCF1-27C474690D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36712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A9F803-E991-478C-B603-ED667C804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9E25A-9A0F-4A1E-B81E-2CE7DE58EE2E}" type="slidenum">
              <a:rPr lang="en-ZA" smtClean="0"/>
              <a:t>‹#›</a:t>
            </a:fld>
            <a:endParaRPr lang="en-ZA"/>
          </a:p>
        </p:txBody>
      </p:sp>
      <p:sp>
        <p:nvSpPr>
          <p:cNvPr id="8" name="Text Placeholder 2"/>
          <p:cNvSpPr>
            <a:spLocks noGrp="1"/>
          </p:cNvSpPr>
          <p:nvPr>
            <p:ph idx="1"/>
          </p:nvPr>
        </p:nvSpPr>
        <p:spPr>
          <a:xfrm>
            <a:off x="839416" y="2276872"/>
            <a:ext cx="10442376" cy="31155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240427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randing(Date&amp;Number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A9F803-E991-478C-B603-ED667C804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207772"/>
            <a:ext cx="667302" cy="357092"/>
          </a:xfrm>
        </p:spPr>
        <p:txBody>
          <a:bodyPr/>
          <a:lstStyle/>
          <a:p>
            <a:fld id="{2DC9E25A-9A0F-4A1E-B81E-2CE7DE58EE2E}" type="slidenum">
              <a:rPr lang="en-ZA" smtClean="0"/>
              <a:t>‹#›</a:t>
            </a:fld>
            <a:endParaRPr lang="en-ZA"/>
          </a:p>
        </p:txBody>
      </p:sp>
      <p:pic>
        <p:nvPicPr>
          <p:cNvPr id="6" name="Picture 12" descr="Image result for sign language words">
            <a:extLst>
              <a:ext uri="{FF2B5EF4-FFF2-40B4-BE49-F238E27FC236}">
                <a16:creationId xmlns:a16="http://schemas.microsoft.com/office/drawing/2014/main" id="{6DEF32CB-7294-F889-C49F-5AFB5202FEC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857660" y="2348880"/>
            <a:ext cx="2855640" cy="2855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C:\Users\mvubu\AppData\Local\Microsoft\Windows\Temporary Internet Files\Content.Outlook\HJBTH7OY\hands.jpg">
            <a:extLst>
              <a:ext uri="{FF2B5EF4-FFF2-40B4-BE49-F238E27FC236}">
                <a16:creationId xmlns:a16="http://schemas.microsoft.com/office/drawing/2014/main" id="{AEB99D45-05BC-F09D-EE6E-1B07C9CB9285}"/>
              </a:ext>
            </a:extLst>
          </p:cNvPr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5640" y="2348880"/>
            <a:ext cx="4896544" cy="1556792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 Placeholder 2"/>
          <p:cNvSpPr>
            <a:spLocks noGrp="1"/>
          </p:cNvSpPr>
          <p:nvPr>
            <p:ph idx="1"/>
          </p:nvPr>
        </p:nvSpPr>
        <p:spPr>
          <a:xfrm>
            <a:off x="824781" y="2221719"/>
            <a:ext cx="10534683" cy="33679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6FB5CCE3-BE22-4366-BCF1-27C474690D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36712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374329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ocked Header with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2FB3C2-3A40-4358-88CE-D32E1C9E6F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77254" y="281244"/>
            <a:ext cx="667302" cy="357092"/>
          </a:xfrm>
        </p:spPr>
        <p:txBody>
          <a:bodyPr/>
          <a:lstStyle>
            <a:lvl1pPr>
              <a:defRPr sz="2800"/>
            </a:lvl1pPr>
          </a:lstStyle>
          <a:p>
            <a:fld id="{2DC9E25A-9A0F-4A1E-B81E-2CE7DE58EE2E}" type="slidenum">
              <a:rPr lang="en-ZA" smtClean="0"/>
              <a:pPr/>
              <a:t>‹#›</a:t>
            </a:fld>
            <a:endParaRPr lang="en-ZA"/>
          </a:p>
        </p:txBody>
      </p:sp>
      <p:sp>
        <p:nvSpPr>
          <p:cNvPr id="5" name="Rectangle 4"/>
          <p:cNvSpPr/>
          <p:nvPr userDrawn="1"/>
        </p:nvSpPr>
        <p:spPr>
          <a:xfrm>
            <a:off x="-96688" y="-99392"/>
            <a:ext cx="10945216" cy="1008112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882603" y="-133155"/>
            <a:ext cx="8093717" cy="1185891"/>
          </a:xfrm>
        </p:spPr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13C17CB7-276D-4E0E-88D0-664ABB5251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05063" y="1268760"/>
            <a:ext cx="10272191" cy="4176464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92382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825FF-C1BF-4A51-B265-71C84E2F09FD}" type="datetimeFigureOut">
              <a:rPr lang="en-ZA" smtClean="0"/>
              <a:t>2025/09/08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Text Placeholder 2"/>
          <p:cNvSpPr>
            <a:spLocks noGrp="1"/>
          </p:cNvSpPr>
          <p:nvPr>
            <p:ph idx="12"/>
          </p:nvPr>
        </p:nvSpPr>
        <p:spPr>
          <a:xfrm>
            <a:off x="838200" y="18503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465694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2927648" y="1196752"/>
            <a:ext cx="658157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ZA" sz="8000" b="1"/>
              <a:t>THANK YOU </a:t>
            </a:r>
          </a:p>
        </p:txBody>
      </p:sp>
    </p:spTree>
    <p:extLst>
      <p:ext uri="{BB962C8B-B14F-4D97-AF65-F5344CB8AC3E}">
        <p14:creationId xmlns:p14="http://schemas.microsoft.com/office/powerpoint/2010/main" val="138171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tiff"/><Relationship Id="rId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slideLayout" Target="../slideLayouts/slideLayout5.xml"/><Relationship Id="rId7" Type="http://schemas.openxmlformats.org/officeDocument/2006/relationships/image" Target="../media/image5.tiff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7.xml"/><Relationship Id="rId4" Type="http://schemas.openxmlformats.org/officeDocument/2006/relationships/slideLayout" Target="../slideLayouts/slideLayout6.xml"/><Relationship Id="rId9" Type="http://schemas.openxmlformats.org/officeDocument/2006/relationships/image" Target="../media/image6.jpeg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8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9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5.tiff"/><Relationship Id="rId5" Type="http://schemas.openxmlformats.org/officeDocument/2006/relationships/image" Target="../media/image9.jpeg"/><Relationship Id="rId4" Type="http://schemas.openxmlformats.org/officeDocument/2006/relationships/image" Target="../media/image3.jpeg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8.jpeg"/><Relationship Id="rId5" Type="http://schemas.openxmlformats.org/officeDocument/2006/relationships/image" Target="../media/image5.tiff"/><Relationship Id="rId4" Type="http://schemas.openxmlformats.org/officeDocument/2006/relationships/image" Target="../media/image10.jpe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theme" Target="../theme/theme7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35569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01C7093-EBC6-42FD-A963-A0AF1A069F5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37" r="37465" b="21862"/>
          <a:stretch/>
        </p:blipFill>
        <p:spPr>
          <a:xfrm>
            <a:off x="0" y="0"/>
            <a:ext cx="12192000" cy="551723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384" y="5763543"/>
            <a:ext cx="2592289" cy="86336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986C154-46A1-B535-9006-649D2A63780D}"/>
              </a:ext>
            </a:extLst>
          </p:cNvPr>
          <p:cNvSpPr txBox="1"/>
          <p:nvPr userDrawn="1"/>
        </p:nvSpPr>
        <p:spPr>
          <a:xfrm>
            <a:off x="3431704" y="5902837"/>
            <a:ext cx="43204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sz="1600" b="1"/>
              <a:t>“Growing South Africa together for a </a:t>
            </a:r>
          </a:p>
          <a:p>
            <a:pPr algn="ctr"/>
            <a:r>
              <a:rPr lang="en-ZA" sz="1600" b="1"/>
              <a:t>capable and ethical Public Service”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E99BD33-6F19-ADAF-E061-E0577B3C817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4659" y="5814522"/>
            <a:ext cx="807751" cy="710821"/>
          </a:xfrm>
          <a:prstGeom prst="rect">
            <a:avLst/>
          </a:prstGeom>
        </p:spPr>
      </p:pic>
      <p:pic>
        <p:nvPicPr>
          <p:cNvPr id="6" name="Picture 5" descr="A logo with a flag and numbers&#10;&#10;Description automatically generated">
            <a:extLst>
              <a:ext uri="{FF2B5EF4-FFF2-40B4-BE49-F238E27FC236}">
                <a16:creationId xmlns:a16="http://schemas.microsoft.com/office/drawing/2014/main" id="{C1C58C01-84E5-3675-5036-F54EC3B70287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5534" y="5814523"/>
            <a:ext cx="1208646" cy="773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0213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87" r:id="rId2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2C60031-CDBD-41E1-8E62-7350F32C73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CB76F2-610C-4038-8095-05138A7ECE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5855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6FA407-34E7-4717-985F-0C9FBBB88A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9464" y="167989"/>
            <a:ext cx="667302" cy="3570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C9E25A-9A0F-4A1E-B81E-2CE7DE58EE2E}" type="slidenum">
              <a:rPr lang="en-ZA" smtClean="0"/>
              <a:pPr/>
              <a:t>‹#›</a:t>
            </a:fld>
            <a:endParaRPr lang="en-ZA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AAA5176-2DEC-40AD-A148-739E8DAC20AC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376" y="6093845"/>
            <a:ext cx="1944216" cy="647523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4585E11D-214A-45F4-B48E-29EE9A414F15}"/>
              </a:ext>
            </a:extLst>
          </p:cNvPr>
          <p:cNvSpPr/>
          <p:nvPr userDrawn="1"/>
        </p:nvSpPr>
        <p:spPr>
          <a:xfrm flipV="1">
            <a:off x="0" y="5903561"/>
            <a:ext cx="12192000" cy="45719"/>
          </a:xfrm>
          <a:prstGeom prst="rect">
            <a:avLst/>
          </a:prstGeom>
          <a:solidFill>
            <a:srgbClr val="007434"/>
          </a:solidFill>
          <a:ln>
            <a:solidFill>
              <a:srgbClr val="0074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0DEDCB3-B30F-4DE2-9564-B0BD267DDA7E}"/>
              </a:ext>
            </a:extLst>
          </p:cNvPr>
          <p:cNvSpPr txBox="1"/>
          <p:nvPr userDrawn="1"/>
        </p:nvSpPr>
        <p:spPr>
          <a:xfrm>
            <a:off x="3217640" y="6124108"/>
            <a:ext cx="43204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sz="1600" b="1"/>
              <a:t>“Growing South Africa together for a </a:t>
            </a:r>
          </a:p>
          <a:p>
            <a:pPr algn="ctr"/>
            <a:r>
              <a:rPr lang="en-ZA" sz="1600" b="1"/>
              <a:t>capable and ethical Public Service”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3E6480DD-3458-4E6D-9F65-E7628B16F5DA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6280" y="6061359"/>
            <a:ext cx="676082" cy="594952"/>
          </a:xfrm>
          <a:prstGeom prst="rect">
            <a:avLst/>
          </a:prstGeom>
        </p:spPr>
      </p:pic>
      <p:pic>
        <p:nvPicPr>
          <p:cNvPr id="16" name="Picture 15" descr="A logo with a flag and numbers&#10;&#10;Description automatically generated">
            <a:extLst>
              <a:ext uri="{FF2B5EF4-FFF2-40B4-BE49-F238E27FC236}">
                <a16:creationId xmlns:a16="http://schemas.microsoft.com/office/drawing/2014/main" id="{4211F27D-0545-B074-2F54-4813526A9108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2504" y="6061359"/>
            <a:ext cx="1011627" cy="647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1283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4" r:id="rId2"/>
    <p:sldLayoutId id="2147483667" r:id="rId3"/>
    <p:sldLayoutId id="2147483690" r:id="rId4"/>
    <p:sldLayoutId id="2147483668" r:id="rId5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1825FF-C1BF-4A51-B265-71C84E2F09FD}" type="datetimeFigureOut">
              <a:rPr lang="en-ZA" smtClean="0"/>
              <a:t>2025/09/08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11348557" y="328525"/>
            <a:ext cx="58174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2EC2039-F758-4ADF-BCE7-B5D2A1D2E6B8}" type="slidenum">
              <a:rPr lang="en-ZA" smtClean="0"/>
              <a:pPr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820903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48528" y="6356350"/>
            <a:ext cx="5052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C10AC1-35EF-4A9F-B9C9-C8E9C7EA016B}" type="slidenum">
              <a:rPr lang="en-ZA" smtClean="0"/>
              <a:t>‹#›</a:t>
            </a:fld>
            <a:endParaRPr lang="en-ZA"/>
          </a:p>
        </p:txBody>
      </p:sp>
      <p:pic>
        <p:nvPicPr>
          <p:cNvPr id="7" name="Picture 6" descr="C:\Users\mvubu\AppData\Local\Microsoft\Windows\Temporary Internet Files\Content.Outlook\HJBTH7OY\hands.jpg">
            <a:extLst>
              <a:ext uri="{FF2B5EF4-FFF2-40B4-BE49-F238E27FC236}">
                <a16:creationId xmlns:a16="http://schemas.microsoft.com/office/drawing/2014/main" id="{AEB99D45-05BC-F09D-EE6E-1B07C9CB9285}"/>
              </a:ext>
            </a:extLst>
          </p:cNvPr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9736" y="2636912"/>
            <a:ext cx="4896544" cy="155679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96980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48528" y="6356350"/>
            <a:ext cx="5052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C10AC1-35EF-4A9F-B9C9-C8E9C7EA016B}" type="slidenum">
              <a:rPr lang="en-ZA" smtClean="0"/>
              <a:t>‹#›</a:t>
            </a:fld>
            <a:endParaRPr lang="en-ZA"/>
          </a:p>
        </p:txBody>
      </p:sp>
      <p:pic>
        <p:nvPicPr>
          <p:cNvPr id="4" name="Picture 12" descr="Image result for sign language words">
            <a:extLst>
              <a:ext uri="{FF2B5EF4-FFF2-40B4-BE49-F238E27FC236}">
                <a16:creationId xmlns:a16="http://schemas.microsoft.com/office/drawing/2014/main" id="{6DEF32CB-7294-F889-C49F-5AFB5202FEC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83832" y="1412776"/>
            <a:ext cx="2855640" cy="2855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6FB5CCE3-BE22-4366-BCF1-27C474690D89}"/>
              </a:ext>
            </a:extLst>
          </p:cNvPr>
          <p:cNvSpPr txBox="1">
            <a:spLocks/>
          </p:cNvSpPr>
          <p:nvPr userDrawn="1"/>
        </p:nvSpPr>
        <p:spPr>
          <a:xfrm>
            <a:off x="838200" y="836712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10B0A1B-E531-8EF3-94B9-3A595323AAF8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0969" y="5313238"/>
            <a:ext cx="962475" cy="846978"/>
          </a:xfrm>
          <a:prstGeom prst="rect">
            <a:avLst/>
          </a:prstGeom>
        </p:spPr>
      </p:pic>
      <p:pic>
        <p:nvPicPr>
          <p:cNvPr id="7" name="Picture 6" descr="A logo with a flag and numbers&#10;&#10;Description automatically generated">
            <a:extLst>
              <a:ext uri="{FF2B5EF4-FFF2-40B4-BE49-F238E27FC236}">
                <a16:creationId xmlns:a16="http://schemas.microsoft.com/office/drawing/2014/main" id="{3DCD8EEA-CC4C-CDDF-ECDF-E2A56597215C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1103" y="5313238"/>
            <a:ext cx="1440161" cy="92182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606AF4B-00F2-8404-6AB0-C758332A6AF3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7396" y="5301208"/>
            <a:ext cx="2767805" cy="921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0866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48528" y="6356350"/>
            <a:ext cx="5052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C10AC1-35EF-4A9F-B9C9-C8E9C7EA016B}" type="slidenum">
              <a:rPr lang="en-ZA" smtClean="0"/>
              <a:t>‹#›</a:t>
            </a:fld>
            <a:endParaRPr lang="en-ZA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10B0A1B-E531-8EF3-94B9-3A595323AAF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0969" y="5313238"/>
            <a:ext cx="962475" cy="846978"/>
          </a:xfrm>
          <a:prstGeom prst="rect">
            <a:avLst/>
          </a:prstGeom>
        </p:spPr>
      </p:pic>
      <p:pic>
        <p:nvPicPr>
          <p:cNvPr id="7" name="Picture 6" descr="A logo with a flag and numbers&#10;&#10;Description automatically generated">
            <a:extLst>
              <a:ext uri="{FF2B5EF4-FFF2-40B4-BE49-F238E27FC236}">
                <a16:creationId xmlns:a16="http://schemas.microsoft.com/office/drawing/2014/main" id="{3DCD8EEA-CC4C-CDDF-ECDF-E2A56597215C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1103" y="5313238"/>
            <a:ext cx="1440161" cy="92182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606AF4B-00F2-8404-6AB0-C758332A6AF3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7396" y="5301208"/>
            <a:ext cx="2767805" cy="921820"/>
          </a:xfrm>
          <a:prstGeom prst="rect">
            <a:avLst/>
          </a:prstGeom>
        </p:spPr>
      </p:pic>
      <p:pic>
        <p:nvPicPr>
          <p:cNvPr id="2" name="Picture 1" descr="C:\Users\mvubu\AppData\Local\Microsoft\Windows\Temporary Internet Files\Content.Outlook\HJBTH7OY\hands.jpg">
            <a:extLst>
              <a:ext uri="{FF2B5EF4-FFF2-40B4-BE49-F238E27FC236}">
                <a16:creationId xmlns:a16="http://schemas.microsoft.com/office/drawing/2014/main" id="{EBBA10F3-07F6-E0C1-72A2-B0C9124334F8}"/>
              </a:ext>
            </a:extLst>
          </p:cNvPr>
          <p:cNvPicPr/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7728" y="2650604"/>
            <a:ext cx="4896544" cy="155679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43369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1825FF-C1BF-4A51-B265-71C84E2F09FD}" type="datetimeFigureOut">
              <a:rPr lang="en-ZA" smtClean="0"/>
              <a:t>2025/09/08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11348557" y="328525"/>
            <a:ext cx="58174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2EC2039-F758-4ADF-BCE7-B5D2A1D2E6B8}" type="slidenum">
              <a:rPr lang="en-ZA" smtClean="0"/>
              <a:pPr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627562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3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B5088A7-5BD6-46D1-B6A1-0FE189799EC4}"/>
              </a:ext>
            </a:extLst>
          </p:cNvPr>
          <p:cNvSpPr/>
          <p:nvPr/>
        </p:nvSpPr>
        <p:spPr>
          <a:xfrm>
            <a:off x="4007769" y="4633044"/>
            <a:ext cx="8184231" cy="477945"/>
          </a:xfrm>
          <a:prstGeom prst="rect">
            <a:avLst/>
          </a:prstGeom>
          <a:solidFill>
            <a:srgbClr val="0074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ZA" sz="1800" b="1">
                <a:solidFill>
                  <a:schemeClr val="bg1"/>
                </a:solidFill>
                <a:latin typeface="Tw Cen MT" panose="020B0602020104020603" pitchFamily="34" charset="0"/>
              </a:rPr>
              <a:t>        Department of Public Service and Administration (DPSA)</a:t>
            </a:r>
            <a:r>
              <a:rPr lang="en-ZA" sz="1400" b="1">
                <a:solidFill>
                  <a:schemeClr val="bg1"/>
                </a:solidFill>
                <a:latin typeface="Tw Cen MT" panose="020B0602020104020603" pitchFamily="34" charset="0"/>
              </a:rPr>
              <a:t> </a:t>
            </a:r>
          </a:p>
          <a:p>
            <a:endParaRPr lang="en-Z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EBC433-1EC4-423D-B3EB-EF748E35FB69}"/>
              </a:ext>
            </a:extLst>
          </p:cNvPr>
          <p:cNvSpPr txBox="1">
            <a:spLocks/>
          </p:cNvSpPr>
          <p:nvPr/>
        </p:nvSpPr>
        <p:spPr>
          <a:xfrm>
            <a:off x="10200456" y="4633044"/>
            <a:ext cx="1991544" cy="477945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txBody>
          <a:bodyPr lIns="91440" tIns="45720" rIns="91440" bIns="45720" anchor="t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ZA" b="1">
              <a:solidFill>
                <a:schemeClr val="bg1"/>
              </a:solidFill>
              <a:latin typeface="Tw Cen MT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93461EF-E7AD-4DAD-906B-9575A79FF884}"/>
              </a:ext>
            </a:extLst>
          </p:cNvPr>
          <p:cNvSpPr/>
          <p:nvPr/>
        </p:nvSpPr>
        <p:spPr bwMode="ltGray">
          <a:xfrm>
            <a:off x="911424" y="3348784"/>
            <a:ext cx="11040887" cy="652051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t"/>
          <a:lstStyle/>
          <a:p>
            <a:pPr algn="ctr" defTabSz="400050">
              <a:tabLst>
                <a:tab pos="342900" algn="l"/>
              </a:tabLst>
            </a:pPr>
            <a:r>
              <a:rPr lang="en-US" sz="2800" b="1" dirty="0">
                <a:solidFill>
                  <a:schemeClr val="bg1"/>
                </a:solidFill>
                <a:ea typeface="Calibri"/>
                <a:cs typeface="Calibri"/>
              </a:rPr>
              <a:t>DPSA commentary on SSA Cyber Security Framework – Zaid Aboobaker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E597F358-6318-4F87-B43B-2C6026C0BFDB}"/>
              </a:ext>
            </a:extLst>
          </p:cNvPr>
          <p:cNvSpPr txBox="1">
            <a:spLocks/>
          </p:cNvSpPr>
          <p:nvPr/>
        </p:nvSpPr>
        <p:spPr>
          <a:xfrm>
            <a:off x="-80060" y="2233734"/>
            <a:ext cx="12032371" cy="201007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400050">
              <a:tabLst>
                <a:tab pos="342900" algn="l"/>
              </a:tabLst>
            </a:pPr>
            <a:endParaRPr lang="en-US" sz="360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93088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12D3141-5514-7EA4-E382-27CE9A649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9E25A-9A0F-4A1E-B81E-2CE7DE58EE2E}" type="slidenum">
              <a:rPr lang="en-ZA" smtClean="0"/>
              <a:t>2</a:t>
            </a:fld>
            <a:endParaRPr lang="en-ZA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BCB0F76-ADA2-8E68-0022-2EDD3FA0B1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262" y="607792"/>
            <a:ext cx="7962900" cy="520112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459E8852-4FD7-A9DF-47B6-EF8C2BCD6F93}"/>
              </a:ext>
            </a:extLst>
          </p:cNvPr>
          <p:cNvSpPr/>
          <p:nvPr/>
        </p:nvSpPr>
        <p:spPr>
          <a:xfrm>
            <a:off x="8640337" y="839345"/>
            <a:ext cx="2311851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9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56%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F514596-8538-7A8C-9013-8B193E194729}"/>
              </a:ext>
            </a:extLst>
          </p:cNvPr>
          <p:cNvSpPr/>
          <p:nvPr/>
        </p:nvSpPr>
        <p:spPr>
          <a:xfrm>
            <a:off x="8816761" y="3845035"/>
            <a:ext cx="1431802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9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97</a:t>
            </a:r>
            <a:endParaRPr lang="en-US" sz="9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226271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B4FCE7-5258-358E-4B4B-1077AB4B0F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6CA1A1-16B0-A2A1-67D0-29D17658F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198" y="214737"/>
            <a:ext cx="11484842" cy="620688"/>
          </a:xfrm>
          <a:solidFill>
            <a:srgbClr val="00B050"/>
          </a:solidFill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Arial Narrow" panose="020B0606020202030204" pitchFamily="34" charset="0"/>
              </a:rPr>
              <a:t>DPSA Directive VS SSA Cyber security Framework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B880AEB-00B8-22E1-44D6-651AA3E8C3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DC9E25A-9A0F-4A1E-B81E-2CE7DE58EE2E}" type="slidenum">
              <a:rPr kumimoji="0" lang="en-ZA" sz="2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ZA" sz="20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18F282-2ADF-CD67-F511-5096C3BEBE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198" y="882173"/>
            <a:ext cx="11042713" cy="4878687"/>
          </a:xfrm>
        </p:spPr>
        <p:txBody>
          <a:bodyPr vert="horz" lIns="91440" tIns="45720" rIns="91440" bIns="45720" rtlCol="0" anchor="t">
            <a:normAutofit fontScale="40000" lnSpcReduction="20000"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4000" b="1" dirty="0"/>
              <a:t>What are these documents?</a:t>
            </a:r>
          </a:p>
          <a:p>
            <a:pPr marL="633413" indent="-401638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4000" dirty="0"/>
              <a:t> DPSA Directive: A mandatory directive from the African Department of Public Service and Administration, setting out information security governance, practices, and procedures.</a:t>
            </a:r>
          </a:p>
          <a:p>
            <a:pPr marL="633413" indent="-401638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4000" dirty="0"/>
              <a:t>CRMF: A voluntary guidance framework for cyber risk management, providing an approach and tools.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4000" b="1" dirty="0"/>
              <a:t>What's their shared goal?</a:t>
            </a:r>
          </a:p>
          <a:p>
            <a:pPr marL="633413" indent="-401638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4000" dirty="0"/>
              <a:t>To protect information and technology assets and ensure the confidentiality, integrity, and availability (CIA) of information and systems.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4000" b="1" dirty="0"/>
              <a:t>Key Shared Areas of Focus:</a:t>
            </a:r>
          </a:p>
          <a:p>
            <a:pPr marL="633413" indent="-401638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4000" dirty="0"/>
              <a:t>Risk Management: Both address the management of ICT-related business risk.</a:t>
            </a:r>
          </a:p>
          <a:p>
            <a:pPr marL="633413" indent="-401638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4000" dirty="0"/>
              <a:t>Physical Security: Includes physical protection of assets and environments.</a:t>
            </a:r>
          </a:p>
          <a:p>
            <a:pPr marL="633413" indent="-401638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4000" dirty="0"/>
              <a:t>Human Resources Security &amp; Awareness: Emphasize HR security operations and security awareness training.</a:t>
            </a:r>
          </a:p>
          <a:p>
            <a:pPr marL="633413" indent="-401638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4000" dirty="0"/>
              <a:t>Network &amp; Cloud Security: Cover securing network infrastructure and cloud environments.</a:t>
            </a:r>
          </a:p>
          <a:p>
            <a:pPr marL="633413" indent="-401638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4000" dirty="0"/>
              <a:t>Incident Response &amp; Business Continuity: Address ICT service continuity, disaster recovery, and incident management.</a:t>
            </a:r>
          </a:p>
          <a:p>
            <a:pPr marL="633413" indent="-401638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4000" dirty="0"/>
              <a:t>Third-Party Management: Acknowledge the importance of securing third-party access and service providers</a:t>
            </a:r>
            <a:endParaRPr lang="en-ZA" sz="4000" dirty="0"/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endParaRPr lang="en-ZA" sz="3500" b="1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8914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2D6951-1407-0EEA-CD4B-2C88C69553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6FEF71-E641-E3F8-9DAA-59114D63C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5059"/>
            <a:ext cx="10515600" cy="620688"/>
          </a:xfrm>
          <a:solidFill>
            <a:srgbClr val="00B050"/>
          </a:solidFill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Arial Narrow" panose="020B0606020202030204" pitchFamily="34" charset="0"/>
              </a:rPr>
              <a:t>Public Service Information Security - Key Differences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32D238C-4B13-B065-36B8-4D1DFB232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DC9E25A-9A0F-4A1E-B81E-2CE7DE58EE2E}" type="slidenum">
              <a:rPr kumimoji="0" lang="en-ZA" sz="2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ZA" sz="20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45AA15-F4E4-467E-5C18-3B8DDDB4FF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343" y="788677"/>
            <a:ext cx="11615469" cy="4972183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1600" b="1" dirty="0"/>
              <a:t>Authority &amp; Compliance - </a:t>
            </a:r>
            <a:r>
              <a:rPr lang="en-US" sz="1600" dirty="0"/>
              <a:t>Legally binding VS Voluntary guidance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1600" b="1" dirty="0"/>
              <a:t>Level of Detail &amp; Purpose: High-level mandatory requirements VS Detailed, five-step methodology with "hundreds of controls structured across 32 cybersecurity domain categories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1600" b="1" dirty="0"/>
              <a:t>Structural Approach – Aligned to the broad ISO areas vs providing a 5 step approach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1600" b="1" dirty="0"/>
              <a:t>Threat &amp; Impact Analysis:</a:t>
            </a:r>
          </a:p>
          <a:p>
            <a:pPr marL="566738" indent="-285750">
              <a:lnSpc>
                <a:spcPct val="15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1600" dirty="0"/>
              <a:t>DPSA Directive: Focuses on internal controls without detailed threat actor analysis.</a:t>
            </a:r>
          </a:p>
          <a:p>
            <a:pPr marL="566738" indent="-285750">
              <a:lnSpc>
                <a:spcPct val="15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1600" dirty="0"/>
              <a:t>CRMF: Includes a dedicated "Cyber Attack and </a:t>
            </a:r>
            <a:r>
              <a:rPr lang="en-US" sz="1600" dirty="0" err="1"/>
              <a:t>Defence</a:t>
            </a:r>
            <a:r>
              <a:rPr lang="en-US" sz="1600" dirty="0"/>
              <a:t> Landscape" section detailing motivations of both external (e.g., Nation-States, Organized Crime) and internal (e.g., Former Employees, </a:t>
            </a:r>
            <a:r>
              <a:rPr lang="en-US" sz="1600" dirty="0" err="1"/>
              <a:t>Unauthorised</a:t>
            </a:r>
            <a:r>
              <a:rPr lang="en-US" sz="1600" dirty="0"/>
              <a:t> Users) threat actors. Also details impact categories for incidents (financial, people, reputational, legal).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1600" b="1" dirty="0"/>
              <a:t>Control Assessment Methodology:</a:t>
            </a:r>
          </a:p>
          <a:p>
            <a:pPr marL="573088" indent="-231775">
              <a:lnSpc>
                <a:spcPct val="15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1600" dirty="0"/>
              <a:t>DPSA Directive: Mentions auditing and monitoring but lacks a specific assessment methodology.</a:t>
            </a:r>
          </a:p>
          <a:p>
            <a:pPr marL="573088" indent="-231775">
              <a:lnSpc>
                <a:spcPct val="15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1600" dirty="0"/>
              <a:t>CRMF: Provides a detailed four-step cybersecurity assessment process (scope, team, assess, analyze risk), including rapid assessment sheets with Confidence Scoring and Customer Level of Urgency Scoring for controls.</a:t>
            </a:r>
            <a:endParaRPr lang="en-ZA" sz="1600" dirty="0"/>
          </a:p>
        </p:txBody>
      </p:sp>
    </p:spTree>
    <p:extLst>
      <p:ext uri="{BB962C8B-B14F-4D97-AF65-F5344CB8AC3E}">
        <p14:creationId xmlns:p14="http://schemas.microsoft.com/office/powerpoint/2010/main" val="7040939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0294DF-FD2E-1DD3-EF2F-4E66EE49DD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>
            <a:extLst>
              <a:ext uri="{FF2B5EF4-FFF2-40B4-BE49-F238E27FC236}">
                <a16:creationId xmlns:a16="http://schemas.microsoft.com/office/drawing/2014/main" id="{E50C9802-DC76-77CA-F3E5-E660533A61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05513" y="1450463"/>
            <a:ext cx="2763036" cy="272328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56CB6D2-2524-521C-1D4F-62D3AFB0D4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4737"/>
            <a:ext cx="10515600" cy="620688"/>
          </a:xfrm>
          <a:solidFill>
            <a:srgbClr val="00B050"/>
          </a:solidFill>
        </p:spPr>
        <p:txBody>
          <a:bodyPr>
            <a:normAutofit/>
          </a:bodyPr>
          <a:lstStyle/>
          <a:p>
            <a:pPr algn="ctr"/>
            <a:r>
              <a:rPr lang="en-US" sz="3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Enhancements</a:t>
            </a:r>
            <a:endParaRPr lang="en-ZA" sz="32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4FC2958-17FE-0E15-2A76-5ED2A83EF7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DC9E25A-9A0F-4A1E-B81E-2CE7DE58EE2E}" type="slidenum">
              <a:rPr kumimoji="0" lang="en-ZA" sz="2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ZA" sz="20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8C3D9FD-6C60-869F-955F-EA9DBDE1C915}"/>
              </a:ext>
            </a:extLst>
          </p:cNvPr>
          <p:cNvSpPr txBox="1"/>
          <p:nvPr/>
        </p:nvSpPr>
        <p:spPr>
          <a:xfrm>
            <a:off x="643094" y="1083820"/>
            <a:ext cx="3135085" cy="1600438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Hybrid approach to risk  </a:t>
            </a:r>
            <a:r>
              <a:rPr lang="en-US" sz="1400" b="1" dirty="0"/>
              <a:t>Common risk</a:t>
            </a:r>
            <a:r>
              <a:rPr lang="en-US" sz="1400" dirty="0"/>
              <a:t>( SSA- DPSA) vs </a:t>
            </a:r>
            <a:r>
              <a:rPr lang="en-US" sz="1400" b="1" dirty="0"/>
              <a:t>LOB risk </a:t>
            </a:r>
            <a:r>
              <a:rPr lang="en-US" sz="1400" dirty="0"/>
              <a:t>(Department – Cluster)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Continuous </a:t>
            </a:r>
            <a:r>
              <a:rPr lang="en-US" sz="1400" b="1" dirty="0"/>
              <a:t>review</a:t>
            </a:r>
            <a:r>
              <a:rPr lang="en-US" sz="1400" dirty="0"/>
              <a:t> of risk identification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Integration</a:t>
            </a:r>
            <a:r>
              <a:rPr lang="en-US" sz="1400" dirty="0"/>
              <a:t> into </a:t>
            </a:r>
            <a:r>
              <a:rPr lang="en-US" sz="1400" b="1" dirty="0"/>
              <a:t>existing</a:t>
            </a:r>
            <a:r>
              <a:rPr lang="en-US" sz="1400" dirty="0"/>
              <a:t> mature processes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360EB442-7F57-BF30-06B2-C9B1D94A5744}"/>
              </a:ext>
            </a:extLst>
          </p:cNvPr>
          <p:cNvCxnSpPr>
            <a:cxnSpLocks/>
          </p:cNvCxnSpPr>
          <p:nvPr/>
        </p:nvCxnSpPr>
        <p:spPr>
          <a:xfrm>
            <a:off x="3778178" y="1895725"/>
            <a:ext cx="944946" cy="43553"/>
          </a:xfrm>
          <a:prstGeom prst="straightConnector1">
            <a:avLst/>
          </a:prstGeom>
          <a:ln w="19050" cap="flat" cmpd="sng" algn="ctr">
            <a:solidFill>
              <a:schemeClr val="accent6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0053E2DF-CEFF-3DBF-F42E-EC0FACCE2179}"/>
              </a:ext>
            </a:extLst>
          </p:cNvPr>
          <p:cNvSpPr txBox="1"/>
          <p:nvPr/>
        </p:nvSpPr>
        <p:spPr>
          <a:xfrm>
            <a:off x="7795884" y="1083820"/>
            <a:ext cx="3135085" cy="52322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Identify a minimum set of controls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2D317D9-BFD8-3DB6-7F88-46029553EDE7}"/>
              </a:ext>
            </a:extLst>
          </p:cNvPr>
          <p:cNvSpPr txBox="1"/>
          <p:nvPr/>
        </p:nvSpPr>
        <p:spPr>
          <a:xfrm>
            <a:off x="8630698" y="2259449"/>
            <a:ext cx="3135085" cy="2031325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Consider centralizing controls in OTP’s and or SITA e.g. Infrastructure controls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Central DISO office for provinces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SITA or industry-standardized cyber sec offerings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DISO in a box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Move to shared infrastructure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Standard tools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8AF2E0F-C4D7-E2F2-A2C1-81C092E58DBF}"/>
              </a:ext>
            </a:extLst>
          </p:cNvPr>
          <p:cNvSpPr txBox="1"/>
          <p:nvPr/>
        </p:nvSpPr>
        <p:spPr>
          <a:xfrm>
            <a:off x="129828" y="3346189"/>
            <a:ext cx="3135085" cy="1815882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Develop SOP’s and provide tools to departments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Multi-Layered monitoring approach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Department Sec Steerco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Dept Security officer (DISO)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SSA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DPSA Compliance monitoring</a:t>
            </a:r>
          </a:p>
          <a:p>
            <a:pPr lvl="1"/>
            <a:endParaRPr lang="en-US" sz="1400" dirty="0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38B4DC0E-B649-030D-6F58-96CD022B31C2}"/>
              </a:ext>
            </a:extLst>
          </p:cNvPr>
          <p:cNvCxnSpPr>
            <a:cxnSpLocks/>
          </p:cNvCxnSpPr>
          <p:nvPr/>
        </p:nvCxnSpPr>
        <p:spPr>
          <a:xfrm flipV="1">
            <a:off x="3355348" y="3506875"/>
            <a:ext cx="1196555" cy="666868"/>
          </a:xfrm>
          <a:prstGeom prst="straightConnector1">
            <a:avLst/>
          </a:prstGeom>
          <a:ln w="19050" cap="flat" cmpd="sng" algn="ctr">
            <a:solidFill>
              <a:schemeClr val="accent6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1C0133DB-1115-E133-388E-50936BB0A0AF}"/>
              </a:ext>
            </a:extLst>
          </p:cNvPr>
          <p:cNvCxnSpPr>
            <a:cxnSpLocks/>
          </p:cNvCxnSpPr>
          <p:nvPr/>
        </p:nvCxnSpPr>
        <p:spPr>
          <a:xfrm flipV="1">
            <a:off x="6802734" y="1332818"/>
            <a:ext cx="993150" cy="507668"/>
          </a:xfrm>
          <a:prstGeom prst="straightConnector1">
            <a:avLst/>
          </a:prstGeom>
          <a:ln w="19050" cap="flat" cmpd="sng" algn="ctr">
            <a:solidFill>
              <a:schemeClr val="accent6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2ABBAB0F-F13D-C5A2-DE41-533EC300C76A}"/>
              </a:ext>
            </a:extLst>
          </p:cNvPr>
          <p:cNvCxnSpPr>
            <a:cxnSpLocks/>
          </p:cNvCxnSpPr>
          <p:nvPr/>
        </p:nvCxnSpPr>
        <p:spPr>
          <a:xfrm>
            <a:off x="7094136" y="2960165"/>
            <a:ext cx="1536562" cy="0"/>
          </a:xfrm>
          <a:prstGeom prst="straightConnector1">
            <a:avLst/>
          </a:prstGeom>
          <a:ln w="19050" cap="flat" cmpd="sng" algn="ctr">
            <a:solidFill>
              <a:schemeClr val="accent6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2DB8847C-A5C4-938B-1D7C-25667B3D938E}"/>
              </a:ext>
            </a:extLst>
          </p:cNvPr>
          <p:cNvSpPr txBox="1"/>
          <p:nvPr/>
        </p:nvSpPr>
        <p:spPr>
          <a:xfrm>
            <a:off x="4528457" y="5018529"/>
            <a:ext cx="3135085" cy="954107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Central control approval mechanism DPSA – SSA-SITA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Auditor General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/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AEE73D74-5879-BDD8-07C3-E846636C4F87}"/>
              </a:ext>
            </a:extLst>
          </p:cNvPr>
          <p:cNvCxnSpPr>
            <a:cxnSpLocks/>
          </p:cNvCxnSpPr>
          <p:nvPr/>
        </p:nvCxnSpPr>
        <p:spPr>
          <a:xfrm flipV="1">
            <a:off x="5919679" y="4121913"/>
            <a:ext cx="0" cy="796810"/>
          </a:xfrm>
          <a:prstGeom prst="straightConnector1">
            <a:avLst/>
          </a:prstGeom>
          <a:ln w="19050" cap="flat" cmpd="sng" algn="ctr">
            <a:solidFill>
              <a:schemeClr val="accent6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59397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7CE474-73FB-09AB-7C0A-D3A8150998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2162FC1-7DDB-3321-ED40-7397D8983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9E25A-9A0F-4A1E-B81E-2CE7DE58EE2E}" type="slidenum">
              <a:rPr lang="en-ZA" smtClean="0"/>
              <a:t>6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9416472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 (Main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randing Footer (Numbers)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4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EBA6EEDD6039F48B26BDA2389B65419" ma:contentTypeVersion="16" ma:contentTypeDescription="Create a new document." ma:contentTypeScope="" ma:versionID="8640500713d64469f518478bfc9ecbf8">
  <xsd:schema xmlns:xsd="http://www.w3.org/2001/XMLSchema" xmlns:xs="http://www.w3.org/2001/XMLSchema" xmlns:p="http://schemas.microsoft.com/office/2006/metadata/properties" xmlns:ns2="82615749-13f6-4727-b882-e2fbecd86412" xmlns:ns3="0179dd90-40fd-467e-b4ea-ab37dcaa455a" targetNamespace="http://schemas.microsoft.com/office/2006/metadata/properties" ma:root="true" ma:fieldsID="135961d6c960b1206dd751e40e21fdc7" ns2:_="" ns3:_="">
    <xsd:import namespace="82615749-13f6-4727-b882-e2fbecd86412"/>
    <xsd:import namespace="0179dd90-40fd-467e-b4ea-ab37dcaa455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615749-13f6-4727-b882-e2fbecd8641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cbb23a57-99e6-496d-8b99-a313d76c8cd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79dd90-40fd-467e-b4ea-ab37dcaa455a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d55d16b5-317b-4ea9-a716-d28d10391b42}" ma:internalName="TaxCatchAll" ma:showField="CatchAllData" ma:web="0179dd90-40fd-467e-b4ea-ab37dcaa455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179dd90-40fd-467e-b4ea-ab37dcaa455a" xsi:nil="true"/>
    <lcf76f155ced4ddcb4097134ff3c332f xmlns="82615749-13f6-4727-b882-e2fbecd8641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2382B56-6E6D-4012-BE68-62CC9523781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C5D7A1A-5185-4AFA-BE8D-4CE69B381738}">
  <ds:schemaRefs>
    <ds:schemaRef ds:uri="0179dd90-40fd-467e-b4ea-ab37dcaa455a"/>
    <ds:schemaRef ds:uri="82615749-13f6-4727-b882-e2fbecd8641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F51F6A01-6A06-473A-99CC-326E1FE3824E}">
  <ds:schemaRefs>
    <ds:schemaRef ds:uri="0179dd90-40fd-467e-b4ea-ab37dcaa455a"/>
    <ds:schemaRef ds:uri="http://purl.org/dc/elements/1.1/"/>
    <ds:schemaRef ds:uri="http://purl.org/dc/dcmitype/"/>
    <ds:schemaRef ds:uri="http://purl.org/dc/terms/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82615749-13f6-4727-b882-e2fbecd86412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2327</TotalTime>
  <Words>489</Words>
  <Application>Microsoft Office PowerPoint</Application>
  <PresentationFormat>Widescreen</PresentationFormat>
  <Paragraphs>51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6</vt:i4>
      </vt:variant>
    </vt:vector>
  </HeadingPairs>
  <TitlesOfParts>
    <vt:vector size="20" baseType="lpstr">
      <vt:lpstr>Arial</vt:lpstr>
      <vt:lpstr>Arial Narrow</vt:lpstr>
      <vt:lpstr>Calibri</vt:lpstr>
      <vt:lpstr>Calibri Light</vt:lpstr>
      <vt:lpstr>Courier New</vt:lpstr>
      <vt:lpstr>Tw Cen MT</vt:lpstr>
      <vt:lpstr>Wingdings</vt:lpstr>
      <vt:lpstr>Office Theme (Main)</vt:lpstr>
      <vt:lpstr>Branding Footer (Numbers)</vt:lpstr>
      <vt:lpstr>Custom Design</vt:lpstr>
      <vt:lpstr>2_Custom Design</vt:lpstr>
      <vt:lpstr>3_Custom Design</vt:lpstr>
      <vt:lpstr>4_Custom Design</vt:lpstr>
      <vt:lpstr>1_Custom Design</vt:lpstr>
      <vt:lpstr>PowerPoint Presentation</vt:lpstr>
      <vt:lpstr>PowerPoint Presentation</vt:lpstr>
      <vt:lpstr>DPSA Directive VS SSA Cyber security Framework</vt:lpstr>
      <vt:lpstr>Public Service Information Security - Key Differences</vt:lpstr>
      <vt:lpstr>Enhancements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Truebutterfly</dc:creator>
  <cp:lastModifiedBy>Zaid Aboobaker</cp:lastModifiedBy>
  <cp:revision>9</cp:revision>
  <dcterms:created xsi:type="dcterms:W3CDTF">2020-08-26T14:00:10Z</dcterms:created>
  <dcterms:modified xsi:type="dcterms:W3CDTF">2025-09-09T07:20:16Z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0x0101004EBA6EEDD6039F48B26BDA2389B65419</vt:lpwstr>
  </property>
  <property fmtid="{D5CDD505-2E9C-101B-9397-08002B2CF9AE}" pid="3" name="MediaServiceImageTags">
    <vt:lpwstr/>
  </property>
</Properties>
</file>