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484" r:id="rId2"/>
    <p:sldId id="502" r:id="rId3"/>
    <p:sldId id="602" r:id="rId4"/>
    <p:sldId id="645" r:id="rId5"/>
    <p:sldId id="647" r:id="rId6"/>
    <p:sldId id="646" r:id="rId7"/>
    <p:sldId id="656" r:id="rId8"/>
    <p:sldId id="660" r:id="rId9"/>
    <p:sldId id="661" r:id="rId10"/>
    <p:sldId id="662" r:id="rId11"/>
    <p:sldId id="663" r:id="rId12"/>
    <p:sldId id="664" r:id="rId13"/>
    <p:sldId id="665" r:id="rId14"/>
    <p:sldId id="672" r:id="rId15"/>
    <p:sldId id="608" r:id="rId16"/>
    <p:sldId id="609" r:id="rId17"/>
    <p:sldId id="606" r:id="rId18"/>
    <p:sldId id="667" r:id="rId19"/>
    <p:sldId id="668" r:id="rId20"/>
    <p:sldId id="669" r:id="rId21"/>
    <p:sldId id="670" r:id="rId22"/>
    <p:sldId id="671" r:id="rId23"/>
    <p:sldId id="612" r:id="rId24"/>
    <p:sldId id="613"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484"/>
            <p14:sldId id="502"/>
            <p14:sldId id="602"/>
            <p14:sldId id="645"/>
            <p14:sldId id="647"/>
            <p14:sldId id="646"/>
            <p14:sldId id="656"/>
            <p14:sldId id="660"/>
            <p14:sldId id="661"/>
            <p14:sldId id="662"/>
            <p14:sldId id="663"/>
            <p14:sldId id="664"/>
            <p14:sldId id="665"/>
            <p14:sldId id="672"/>
            <p14:sldId id="608"/>
            <p14:sldId id="609"/>
            <p14:sldId id="606"/>
            <p14:sldId id="667"/>
            <p14:sldId id="668"/>
            <p14:sldId id="669"/>
            <p14:sldId id="670"/>
            <p14:sldId id="671"/>
            <p14:sldId id="612"/>
            <p14:sldId id="613"/>
          </p14:sldIdLst>
        </p14:section>
      </p14:sectionLst>
    </p:ext>
    <p:ext uri="{EFAFB233-063F-42B5-8137-9DF3F51BA10A}">
      <p15:sldGuideLst xmlns:p15="http://schemas.microsoft.com/office/powerpoint/2012/main">
        <p15:guide id="1" orient="horz" pos="1117" userDrawn="1">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891E"/>
    <a:srgbClr val="FAF9BD"/>
    <a:srgbClr val="FFB7B7"/>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48" autoAdjust="0"/>
    <p:restoredTop sz="93883" autoAdjust="0"/>
  </p:normalViewPr>
  <p:slideViewPr>
    <p:cSldViewPr>
      <p:cViewPr varScale="1">
        <p:scale>
          <a:sx n="69" d="100"/>
          <a:sy n="69" d="100"/>
        </p:scale>
        <p:origin x="668" y="44"/>
      </p:cViewPr>
      <p:guideLst>
        <p:guide orient="horz" pos="1117"/>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82" d="100"/>
          <a:sy n="82" d="100"/>
        </p:scale>
        <p:origin x="3156"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r>
              <a:rPr lang="en-ZA" smtClean="0"/>
              <a:t>SECRET</a:t>
            </a:r>
            <a:endParaRPr lang="en-ZA"/>
          </a:p>
        </p:txBody>
      </p:sp>
      <p:sp>
        <p:nvSpPr>
          <p:cNvPr id="3" name="Date Placeholder 2"/>
          <p:cNvSpPr>
            <a:spLocks noGrp="1"/>
          </p:cNvSpPr>
          <p:nvPr>
            <p:ph type="dt" sz="quarter" idx="1"/>
          </p:nvPr>
        </p:nvSpPr>
        <p:spPr>
          <a:xfrm>
            <a:off x="3970938" y="0"/>
            <a:ext cx="3037840" cy="466434"/>
          </a:xfrm>
          <a:prstGeom prst="rect">
            <a:avLst/>
          </a:prstGeom>
        </p:spPr>
        <p:txBody>
          <a:bodyPr vert="horz" lIns="91440" tIns="45720" rIns="91440" bIns="45720" rtlCol="0"/>
          <a:lstStyle>
            <a:lvl1pPr algn="r">
              <a:defRPr sz="1200"/>
            </a:lvl1pPr>
          </a:lstStyle>
          <a:p>
            <a:fld id="{9B829C7D-CD42-4AF3-837B-862BC259A37F}" type="datetimeFigureOut">
              <a:rPr lang="en-ZA" smtClean="0"/>
              <a:t>2025/09/09</a:t>
            </a:fld>
            <a:endParaRPr lang="en-ZA"/>
          </a:p>
        </p:txBody>
      </p:sp>
      <p:sp>
        <p:nvSpPr>
          <p:cNvPr id="4" name="Footer Placeholder 3"/>
          <p:cNvSpPr>
            <a:spLocks noGrp="1"/>
          </p:cNvSpPr>
          <p:nvPr>
            <p:ph type="ftr" sz="quarter" idx="2"/>
          </p:nvPr>
        </p:nvSpPr>
        <p:spPr>
          <a:xfrm>
            <a:off x="0" y="8829967"/>
            <a:ext cx="3037840" cy="466433"/>
          </a:xfrm>
          <a:prstGeom prst="rect">
            <a:avLst/>
          </a:prstGeom>
        </p:spPr>
        <p:txBody>
          <a:bodyPr vert="horz" lIns="91440" tIns="45720" rIns="91440" bIns="45720" rtlCol="0" anchor="b"/>
          <a:lstStyle>
            <a:lvl1pPr algn="l">
              <a:defRPr sz="1200"/>
            </a:lvl1pPr>
          </a:lstStyle>
          <a:p>
            <a:r>
              <a:rPr lang="en-ZA" smtClean="0"/>
              <a:t>SECRET</a:t>
            </a:r>
            <a:endParaRPr lang="en-ZA"/>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1440" tIns="45720" rIns="91440" bIns="45720" rtlCol="0" anchor="b"/>
          <a:lstStyle>
            <a:lvl1pPr algn="r">
              <a:defRPr sz="1200"/>
            </a:lvl1pPr>
          </a:lstStyle>
          <a:p>
            <a:fld id="{1806655A-E8CE-4521-940B-6E0181BE9C6A}" type="slidenum">
              <a:rPr lang="en-ZA" smtClean="0"/>
              <a:t>‹#›</a:t>
            </a:fld>
            <a:endParaRPr lang="en-ZA"/>
          </a:p>
        </p:txBody>
      </p:sp>
    </p:spTree>
    <p:extLst>
      <p:ext uri="{BB962C8B-B14F-4D97-AF65-F5344CB8AC3E}">
        <p14:creationId xmlns:p14="http://schemas.microsoft.com/office/powerpoint/2010/main" val="173856593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013132" y="-1613"/>
            <a:ext cx="3037840" cy="464820"/>
          </a:xfrm>
          <a:prstGeom prst="rect">
            <a:avLst/>
          </a:prstGeom>
        </p:spPr>
        <p:txBody>
          <a:bodyPr vert="horz" lIns="91440" tIns="45720" rIns="91440" bIns="45720" rtlCol="0"/>
          <a:lstStyle>
            <a:lvl1pPr algn="ctr">
              <a:defRPr sz="1200"/>
            </a:lvl1pPr>
          </a:lstStyle>
          <a:p>
            <a:r>
              <a:rPr lang="en-US" smtClean="0"/>
              <a:t>SECRET</a:t>
            </a: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00F830A1-3891-4B82-A120-081866556DA0}" type="datetimeFigureOut">
              <a:rPr lang="en-US" smtClean="0"/>
              <a:pPr/>
              <a:t>9/9/2025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2013132" y="8828354"/>
            <a:ext cx="3037840" cy="464820"/>
          </a:xfrm>
          <a:prstGeom prst="rect">
            <a:avLst/>
          </a:prstGeom>
        </p:spPr>
        <p:txBody>
          <a:bodyPr vert="horz" lIns="91440" tIns="45720" rIns="91440" bIns="45720" rtlCol="0" anchor="b"/>
          <a:lstStyle>
            <a:lvl1pPr algn="ctr">
              <a:defRPr sz="1200"/>
            </a:lvl1pPr>
          </a:lstStyle>
          <a:p>
            <a:r>
              <a:rPr lang="en-US" smtClean="0"/>
              <a:t>SECRET</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1992799965"/>
      </p:ext>
    </p:extLst>
  </p:cSld>
  <p:clrMap bg1="lt1" tx1="dk1" bg2="lt2" tx2="dk2" accent1="accent1" accent2="accent2" accent3="accent3" accent4="accent4" accent5="accent5" accent6="accent6" hlink="hlink" folHlink="folHlink"/>
  <p:hf dt="0"/>
  <p:notesStyle>
    <a:lvl1pPr marL="0" algn="just" defTabSz="914400" rtl="0" eaLnBrk="1" latinLnBrk="0" hangingPunct="1">
      <a:defRPr sz="1200" kern="1200">
        <a:solidFill>
          <a:schemeClr val="tx1"/>
        </a:solidFill>
        <a:latin typeface="+mn-lt"/>
        <a:ea typeface="+mn-ea"/>
        <a:cs typeface="+mn-cs"/>
      </a:defRPr>
    </a:lvl1pPr>
    <a:lvl2pPr marL="457200" algn="just" defTabSz="914400" rtl="0" eaLnBrk="1" latinLnBrk="0" hangingPunct="1">
      <a:defRPr sz="1200" kern="1200">
        <a:solidFill>
          <a:schemeClr val="tx1"/>
        </a:solidFill>
        <a:latin typeface="+mn-lt"/>
        <a:ea typeface="+mn-ea"/>
        <a:cs typeface="+mn-cs"/>
      </a:defRPr>
    </a:lvl2pPr>
    <a:lvl3pPr marL="914400" algn="just" defTabSz="914400" rtl="0" eaLnBrk="1" latinLnBrk="0" hangingPunct="1">
      <a:defRPr sz="1200" kern="1200">
        <a:solidFill>
          <a:schemeClr val="tx1"/>
        </a:solidFill>
        <a:latin typeface="+mn-lt"/>
        <a:ea typeface="+mn-ea"/>
        <a:cs typeface="+mn-cs"/>
      </a:defRPr>
    </a:lvl3pPr>
    <a:lvl4pPr marL="1371600" algn="just" defTabSz="914400" rtl="0" eaLnBrk="1" latinLnBrk="0" hangingPunct="1">
      <a:defRPr sz="1200" kern="1200">
        <a:solidFill>
          <a:schemeClr val="tx1"/>
        </a:solidFill>
        <a:latin typeface="+mn-lt"/>
        <a:ea typeface="+mn-ea"/>
        <a:cs typeface="+mn-cs"/>
      </a:defRPr>
    </a:lvl4pPr>
    <a:lvl5pPr marL="1828800" algn="just"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0" algn="ctr"/>
            <a:endParaRPr lang="en-US" sz="1200" b="1" dirty="0" smtClean="0">
              <a:solidFill>
                <a:schemeClr val="tx2"/>
              </a:solidFill>
            </a:endParaRP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algn="just" eaLnBrk="0" fontAlgn="base" hangingPunct="0">
              <a:spcBef>
                <a:spcPct val="30000"/>
              </a:spcBef>
              <a:spcAft>
                <a:spcPct val="0"/>
              </a:spcAft>
              <a:defRPr sz="1200">
                <a:solidFill>
                  <a:schemeClr val="tx1"/>
                </a:solidFill>
                <a:latin typeface="Calibri" pitchFamily="34" charset="0"/>
              </a:defRPr>
            </a:lvl6pPr>
            <a:lvl7pPr marL="2971800" indent="-228600" algn="just" eaLnBrk="0" fontAlgn="base" hangingPunct="0">
              <a:spcBef>
                <a:spcPct val="30000"/>
              </a:spcBef>
              <a:spcAft>
                <a:spcPct val="0"/>
              </a:spcAft>
              <a:defRPr sz="1200">
                <a:solidFill>
                  <a:schemeClr val="tx1"/>
                </a:solidFill>
                <a:latin typeface="Calibri" pitchFamily="34" charset="0"/>
              </a:defRPr>
            </a:lvl7pPr>
            <a:lvl8pPr marL="3429000" indent="-228600" algn="just" eaLnBrk="0" fontAlgn="base" hangingPunct="0">
              <a:spcBef>
                <a:spcPct val="30000"/>
              </a:spcBef>
              <a:spcAft>
                <a:spcPct val="0"/>
              </a:spcAft>
              <a:defRPr sz="1200">
                <a:solidFill>
                  <a:schemeClr val="tx1"/>
                </a:solidFill>
                <a:latin typeface="Calibri" pitchFamily="34" charset="0"/>
              </a:defRPr>
            </a:lvl8pPr>
            <a:lvl9pPr marL="3886200" indent="-228600" algn="just"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FE97DC6A-CE0D-498C-84E1-EF7DE8834300}" type="slidenum">
              <a:rPr kumimoji="0" lang="en-US" sz="1200" b="0" i="0" u="none" strike="noStrike" kern="1200" cap="none" spc="0" normalizeH="0" baseline="0" noProof="0">
                <a:ln>
                  <a:noFill/>
                </a:ln>
                <a:solidFill>
                  <a:prstClr val="black"/>
                </a:solidFill>
                <a:effectLst/>
                <a:uLnTx/>
                <a:uFillTx/>
                <a:latin typeface="Calibri"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
        <p:nvSpPr>
          <p:cNvPr id="58373"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mn-cs"/>
              </a:rPr>
              <a:t>SECRET</a:t>
            </a:r>
          </a:p>
        </p:txBody>
      </p:sp>
      <p:sp>
        <p:nvSpPr>
          <p:cNvPr id="58374" name="Header Placeholder 5"/>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mn-cs"/>
              </a:rPr>
              <a:t>SECRET</a:t>
            </a:r>
          </a:p>
        </p:txBody>
      </p:sp>
    </p:spTree>
    <p:extLst>
      <p:ext uri="{BB962C8B-B14F-4D97-AF65-F5344CB8AC3E}">
        <p14:creationId xmlns:p14="http://schemas.microsoft.com/office/powerpoint/2010/main" val="3884519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smtClean="0"/>
              <a:t>SECRET</a:t>
            </a:r>
            <a:endParaRPr lang="en-US" dirty="0"/>
          </a:p>
        </p:txBody>
      </p:sp>
      <p:sp>
        <p:nvSpPr>
          <p:cNvPr id="5" name="Footer Placeholder 4"/>
          <p:cNvSpPr>
            <a:spLocks noGrp="1"/>
          </p:cNvSpPr>
          <p:nvPr>
            <p:ph type="ftr" sz="quarter" idx="11"/>
          </p:nvPr>
        </p:nvSpPr>
        <p:spPr/>
        <p:txBody>
          <a:bodyPr/>
          <a:lstStyle/>
          <a:p>
            <a:r>
              <a:rPr lang="en-US" smtClean="0"/>
              <a:t>SECRET</a:t>
            </a:r>
            <a:endParaRPr lang="en-US" dirty="0"/>
          </a:p>
        </p:txBody>
      </p:sp>
      <p:sp>
        <p:nvSpPr>
          <p:cNvPr id="6" name="Slide Number Placeholder 5"/>
          <p:cNvSpPr>
            <a:spLocks noGrp="1"/>
          </p:cNvSpPr>
          <p:nvPr>
            <p:ph type="sldNum" sz="quarter" idx="12"/>
          </p:nvPr>
        </p:nvSpPr>
        <p:spPr/>
        <p:txBody>
          <a:bodyPr/>
          <a:lstStyle/>
          <a:p>
            <a:fld id="{58CC9574-A819-4FE4-99A7-1E27AD09ADC2}" type="slidenum">
              <a:rPr lang="en-US" smtClean="0"/>
              <a:pPr/>
              <a:t>24</a:t>
            </a:fld>
            <a:endParaRPr lang="en-US" dirty="0"/>
          </a:p>
        </p:txBody>
      </p:sp>
    </p:spTree>
    <p:extLst>
      <p:ext uri="{BB962C8B-B14F-4D97-AF65-F5344CB8AC3E}">
        <p14:creationId xmlns:p14="http://schemas.microsoft.com/office/powerpoint/2010/main" val="7028905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6.jpeg"/><Relationship Id="rId4"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duotone>
              <a:prstClr val="black"/>
              <a:schemeClr val="tx2">
                <a:tint val="45000"/>
                <a:satMod val="400000"/>
              </a:schemeClr>
            </a:duotone>
          </a:blip>
          <a:srcRect l="1311" t="2829" r="1207" b="1716"/>
          <a:stretch/>
        </p:blipFill>
        <p:spPr>
          <a:xfrm>
            <a:off x="4542306" y="100484"/>
            <a:ext cx="4517723" cy="2697061"/>
          </a:xfrm>
          <a:prstGeom prst="rect">
            <a:avLst/>
          </a:prstGeom>
        </p:spPr>
      </p:pic>
      <p:pic>
        <p:nvPicPr>
          <p:cNvPr id="9" name="Picture 8"/>
          <p:cNvPicPr>
            <a:picLocks noChangeAspect="1"/>
          </p:cNvPicPr>
          <p:nvPr userDrawn="1"/>
        </p:nvPicPr>
        <p:blipFill>
          <a:blip r:embed="rId3" cstate="print">
            <a:duotone>
              <a:schemeClr val="accent3">
                <a:shade val="45000"/>
                <a:satMod val="135000"/>
              </a:schemeClr>
              <a:prstClr val="white"/>
            </a:duotone>
          </a:blip>
          <a:stretch>
            <a:fillRect/>
          </a:stretch>
        </p:blipFill>
        <p:spPr>
          <a:xfrm>
            <a:off x="20548" y="2797545"/>
            <a:ext cx="7668994" cy="3274796"/>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userDrawn="1"/>
        </p:nvPicPr>
        <p:blipFill rotWithShape="1">
          <a:blip r:embed="rId4" cstate="print">
            <a:duotone>
              <a:prstClr val="black"/>
              <a:schemeClr val="accent2">
                <a:tint val="45000"/>
                <a:satMod val="400000"/>
              </a:schemeClr>
            </a:duotone>
          </a:blip>
          <a:srcRect l="4452" t="4498" r="13279" b="3443"/>
          <a:stretch/>
        </p:blipFill>
        <p:spPr>
          <a:xfrm>
            <a:off x="7768817" y="2887977"/>
            <a:ext cx="1254417" cy="3143968"/>
          </a:xfrm>
          <a:prstGeom prst="rect">
            <a:avLst/>
          </a:prstGeom>
          <a:ln>
            <a:noFill/>
          </a:ln>
          <a:effectLst>
            <a:outerShdw blurRad="292100" dist="139700" dir="2700000" algn="tl" rotWithShape="0">
              <a:srgbClr val="333333">
                <a:alpha val="65000"/>
              </a:srgbClr>
            </a:outerShdw>
          </a:effectLst>
        </p:spPr>
      </p:pic>
      <p:sp>
        <p:nvSpPr>
          <p:cNvPr id="14" name="Rectangle 13"/>
          <p:cNvSpPr/>
          <p:nvPr userDrawn="1"/>
        </p:nvSpPr>
        <p:spPr>
          <a:xfrm>
            <a:off x="8755230" y="2469776"/>
            <a:ext cx="304800" cy="1524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smtClean="0"/>
              <a:t>Click to edit Master subtitle style</a:t>
            </a:r>
            <a:endParaRPr lang="en-US" dirty="0"/>
          </a:p>
        </p:txBody>
      </p:sp>
      <p:sp>
        <p:nvSpPr>
          <p:cNvPr id="2" name="Title 1"/>
          <p:cNvSpPr>
            <a:spLocks noGrp="1"/>
          </p:cNvSpPr>
          <p:nvPr>
            <p:ph type="title"/>
          </p:nvPr>
        </p:nvSpPr>
        <p:spPr>
          <a:xfrm>
            <a:off x="197445" y="2971800"/>
            <a:ext cx="7315200" cy="914400"/>
          </a:xfrm>
        </p:spPr>
        <p:txBody>
          <a:bodyPr anchor="b" anchorCtr="0">
            <a:normAutofit/>
          </a:bodyPr>
          <a:lstStyle>
            <a:lvl1pPr marL="0" indent="0">
              <a:defRPr lang="en-US" sz="3600" b="1" kern="1200" baseline="0">
                <a:solidFill>
                  <a:schemeClr val="bg1"/>
                </a:solidFill>
                <a:effectLst>
                  <a:outerShdw blurRad="38100" dist="38100" dir="2700000" algn="tl">
                    <a:srgbClr val="000000">
                      <a:alpha val="43137"/>
                    </a:srgbClr>
                  </a:outerShdw>
                </a:effectLst>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dirty="0" smtClean="0"/>
              <a:t>Click to edit Master title style</a:t>
            </a:r>
            <a:endParaRPr lang="en-US" dirty="0"/>
          </a:p>
        </p:txBody>
      </p:sp>
      <p:sp>
        <p:nvSpPr>
          <p:cNvPr id="17" name="TextBox 16"/>
          <p:cNvSpPr txBox="1"/>
          <p:nvPr userDrawn="1"/>
        </p:nvSpPr>
        <p:spPr>
          <a:xfrm>
            <a:off x="7689542" y="5589240"/>
            <a:ext cx="1370488" cy="307777"/>
          </a:xfrm>
          <a:prstGeom prst="rect">
            <a:avLst/>
          </a:prstGeom>
          <a:noFill/>
        </p:spPr>
        <p:txBody>
          <a:bodyPr wrap="square" rtlCol="0">
            <a:spAutoFit/>
          </a:bodyPr>
          <a:lstStyle/>
          <a:p>
            <a:pPr algn="ctr"/>
            <a:r>
              <a:rPr lang="en-ZA" sz="1400" b="1" dirty="0" smtClean="0">
                <a:solidFill>
                  <a:schemeClr val="bg1"/>
                </a:solidFill>
              </a:rPr>
              <a:t>CONFIDENTIAL</a:t>
            </a:r>
            <a:endParaRPr lang="en-ZA" sz="1400" b="1" dirty="0">
              <a:solidFill>
                <a:schemeClr val="bg1"/>
              </a:solidFill>
            </a:endParaRPr>
          </a:p>
        </p:txBody>
      </p:sp>
      <p:pic>
        <p:nvPicPr>
          <p:cNvPr id="7" name="Picture 6"/>
          <p:cNvPicPr>
            <a:picLocks noChangeAspect="1"/>
          </p:cNvPicPr>
          <p:nvPr userDrawn="1"/>
        </p:nvPicPr>
        <p:blipFill rotWithShape="1">
          <a:blip r:embed="rId5" cstate="email">
            <a:extLst>
              <a:ext uri="{28A0092B-C50C-407E-A947-70E740481C1C}">
                <a14:useLocalDpi xmlns:a14="http://schemas.microsoft.com/office/drawing/2010/main" val="0"/>
              </a:ext>
            </a:extLst>
          </a:blip>
          <a:srcRect/>
          <a:stretch/>
        </p:blipFill>
        <p:spPr>
          <a:xfrm>
            <a:off x="90436" y="104852"/>
            <a:ext cx="4349268" cy="1955996"/>
          </a:xfrm>
          <a:prstGeom prst="rect">
            <a:avLst/>
          </a:prstGeom>
        </p:spPr>
      </p:pic>
      <p:sp>
        <p:nvSpPr>
          <p:cNvPr id="16" name="Rectangle 15"/>
          <p:cNvSpPr/>
          <p:nvPr userDrawn="1"/>
        </p:nvSpPr>
        <p:spPr>
          <a:xfrm>
            <a:off x="155516" y="2194815"/>
            <a:ext cx="4284187" cy="5926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pic>
        <p:nvPicPr>
          <p:cNvPr id="13" name="Picture 4"/>
          <p:cNvPicPr>
            <a:picLocks noChangeAspect="1" noChangeArrowheads="1"/>
          </p:cNvPicPr>
          <p:nvPr userDrawn="1"/>
        </p:nvPicPr>
        <p:blipFill rotWithShape="1">
          <a:blip r:embed="rId6" cstate="email">
            <a:extLst>
              <a:ext uri="{28A0092B-C50C-407E-A947-70E740481C1C}">
                <a14:useLocalDpi xmlns:a14="http://schemas.microsoft.com/office/drawing/2010/main" val="0"/>
              </a:ext>
            </a:extLst>
          </a:blip>
          <a:srcRect/>
          <a:stretch/>
        </p:blipFill>
        <p:spPr bwMode="auto">
          <a:xfrm>
            <a:off x="8058149" y="6168546"/>
            <a:ext cx="1050355" cy="726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2" descr="C:\Users\71616-30\AppData\Local\Microsoft\Windows\Temporary Internet Files\Content.Outlook\MC70U6QC\Colour COA.png"/>
          <p:cNvPicPr>
            <a:picLocks noChangeAspect="1" noChangeArrowheads="1"/>
          </p:cNvPicPr>
          <p:nvPr userDrawn="1"/>
        </p:nvPicPr>
        <p:blipFill>
          <a:blip r:embed="rId7" cstate="email">
            <a:extLst>
              <a:ext uri="{28A0092B-C50C-407E-A947-70E740481C1C}">
                <a14:useLocalDpi xmlns:a14="http://schemas.microsoft.com/office/drawing/2010/main" val="0"/>
              </a:ext>
            </a:extLst>
          </a:blip>
          <a:srcRect/>
          <a:stretch>
            <a:fillRect/>
          </a:stretch>
        </p:blipFill>
        <p:spPr bwMode="auto">
          <a:xfrm>
            <a:off x="177706" y="6231863"/>
            <a:ext cx="1685925" cy="6000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userDrawn="1"/>
        </p:nvSpPr>
        <p:spPr>
          <a:xfrm>
            <a:off x="0" y="6097488"/>
            <a:ext cx="9144000" cy="7605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Title Placeholder 1"/>
          <p:cNvSpPr txBox="1">
            <a:spLocks/>
          </p:cNvSpPr>
          <p:nvPr userDrawn="1"/>
        </p:nvSpPr>
        <p:spPr>
          <a:xfrm>
            <a:off x="251520" y="23434"/>
            <a:ext cx="7200800" cy="77809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a:solidFill>
                  <a:schemeClr val="bg1"/>
                </a:solidFill>
                <a:latin typeface="+mj-lt"/>
                <a:ea typeface="+mj-ea"/>
                <a:cs typeface="+mj-cs"/>
              </a:defRPr>
            </a:lvl1pPr>
          </a:lstStyle>
          <a:p>
            <a:r>
              <a:rPr lang="en-US" dirty="0" smtClean="0">
                <a:solidFill>
                  <a:schemeClr val="accent6">
                    <a:lumMod val="50000"/>
                  </a:schemeClr>
                </a:solidFill>
              </a:rPr>
              <a:t>Click to edit Master title style</a:t>
            </a:r>
            <a:endParaRPr lang="en-US" dirty="0">
              <a:solidFill>
                <a:schemeClr val="accent6">
                  <a:lumMod val="50000"/>
                </a:schemeClr>
              </a:solidFill>
            </a:endParaRPr>
          </a:p>
        </p:txBody>
      </p:sp>
      <p:pic>
        <p:nvPicPr>
          <p:cNvPr id="15" name="Picture 14"/>
          <p:cNvPicPr>
            <a:picLocks noChangeAspect="1"/>
          </p:cNvPicPr>
          <p:nvPr userDrawn="1"/>
        </p:nvPicPr>
        <p:blipFill>
          <a:blip r:embed="rId3" cstate="print"/>
          <a:stretch>
            <a:fillRect/>
          </a:stretch>
        </p:blipFill>
        <p:spPr>
          <a:xfrm>
            <a:off x="7662119" y="0"/>
            <a:ext cx="1481881" cy="1052736"/>
          </a:xfrm>
          <a:prstGeom prst="rect">
            <a:avLst/>
          </a:prstGeom>
        </p:spPr>
      </p:pic>
      <p:sp>
        <p:nvSpPr>
          <p:cNvPr id="16" name="TextBox 15"/>
          <p:cNvSpPr txBox="1"/>
          <p:nvPr userDrawn="1"/>
        </p:nvSpPr>
        <p:spPr>
          <a:xfrm>
            <a:off x="7759438" y="737516"/>
            <a:ext cx="1308362" cy="307777"/>
          </a:xfrm>
          <a:prstGeom prst="rect">
            <a:avLst/>
          </a:prstGeom>
          <a:noFill/>
        </p:spPr>
        <p:txBody>
          <a:bodyPr wrap="square" rtlCol="0">
            <a:spAutoFit/>
          </a:bodyPr>
          <a:lstStyle/>
          <a:p>
            <a:pPr algn="ctr"/>
            <a:r>
              <a:rPr lang="en-ZA" sz="1400" b="1" dirty="0" smtClean="0">
                <a:solidFill>
                  <a:schemeClr val="bg1"/>
                </a:solidFill>
              </a:rPr>
              <a:t>SECRET</a:t>
            </a:r>
            <a:endParaRPr lang="en-ZA" sz="1400" b="1" dirty="0">
              <a:solidFill>
                <a:schemeClr val="bg1"/>
              </a:solidFill>
            </a:endParaRPr>
          </a:p>
        </p:txBody>
      </p:sp>
      <p:sp>
        <p:nvSpPr>
          <p:cNvPr id="18" name="Rectangle 17"/>
          <p:cNvSpPr/>
          <p:nvPr userDrawn="1"/>
        </p:nvSpPr>
        <p:spPr>
          <a:xfrm>
            <a:off x="0" y="6021288"/>
            <a:ext cx="9144000" cy="762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14" name="Text Placeholder 2"/>
          <p:cNvSpPr>
            <a:spLocks noGrp="1"/>
          </p:cNvSpPr>
          <p:nvPr>
            <p:ph idx="13"/>
          </p:nvPr>
        </p:nvSpPr>
        <p:spPr>
          <a:xfrm>
            <a:off x="251520" y="1196752"/>
            <a:ext cx="8761845" cy="47324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r>
              <a:rPr lang="en-US" smtClean="0"/>
              <a:t>CONFIDENTIAL</a:t>
            </a:r>
            <a:endParaRPr lang="en-US" dirty="0"/>
          </a:p>
        </p:txBody>
      </p:sp>
      <p:sp>
        <p:nvSpPr>
          <p:cNvPr id="6" name="Slide Number Placeholder 5"/>
          <p:cNvSpPr>
            <a:spLocks noGrp="1"/>
          </p:cNvSpPr>
          <p:nvPr>
            <p:ph type="sldNum" sz="quarter" idx="12"/>
          </p:nvPr>
        </p:nvSpPr>
        <p:spPr>
          <a:xfrm>
            <a:off x="5580112" y="6356350"/>
            <a:ext cx="2495630" cy="365125"/>
          </a:xfrm>
        </p:spPr>
        <p:txBody>
          <a:bodyPr/>
          <a:lstStyle>
            <a:lvl1pPr>
              <a:defRPr>
                <a:solidFill>
                  <a:schemeClr val="tx1">
                    <a:lumMod val="85000"/>
                    <a:lumOff val="15000"/>
                  </a:schemeClr>
                </a:solidFill>
              </a:defRPr>
            </a:lvl1pPr>
          </a:lstStyle>
          <a:p>
            <a:fld id="{240D5ECE-8B49-45CD-BE81-EF81920D1969}" type="slidenum">
              <a:rPr lang="en-US" smtClean="0"/>
              <a:pPr/>
              <a:t>‹#›</a:t>
            </a:fld>
            <a:r>
              <a:rPr lang="en-US" dirty="0" smtClean="0"/>
              <a:t>/36</a:t>
            </a:r>
            <a:endParaRPr lang="en-US" dirty="0"/>
          </a:p>
        </p:txBody>
      </p:sp>
      <p:pic>
        <p:nvPicPr>
          <p:cNvPr id="13" name="Picture 4"/>
          <p:cNvPicPr>
            <a:picLocks noChangeAspect="1" noChangeArrowheads="1"/>
          </p:cNvPicPr>
          <p:nvPr userDrawn="1"/>
        </p:nvPicPr>
        <p:blipFill rotWithShape="1">
          <a:blip r:embed="rId4" cstate="email">
            <a:extLst>
              <a:ext uri="{28A0092B-C50C-407E-A947-70E740481C1C}">
                <a14:useLocalDpi xmlns:a14="http://schemas.microsoft.com/office/drawing/2010/main" val="0"/>
              </a:ext>
            </a:extLst>
          </a:blip>
          <a:srcRect/>
          <a:stretch/>
        </p:blipFill>
        <p:spPr bwMode="auto">
          <a:xfrm>
            <a:off x="8127761" y="6105230"/>
            <a:ext cx="980744" cy="726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 descr="C:\Users\71616-30\AppData\Local\Microsoft\Windows\Temporary Internet Files\Content.Outlook\MC70U6QC\Colour COA.png"/>
          <p:cNvPicPr>
            <a:picLocks noChangeAspect="1" noChangeArrowheads="1"/>
          </p:cNvPicPr>
          <p:nvPr userDrawn="1"/>
        </p:nvPicPr>
        <p:blipFill>
          <a:blip r:embed="rId5" cstate="email">
            <a:extLst>
              <a:ext uri="{28A0092B-C50C-407E-A947-70E740481C1C}">
                <a14:useLocalDpi xmlns:a14="http://schemas.microsoft.com/office/drawing/2010/main" val="0"/>
              </a:ext>
            </a:extLst>
          </a:blip>
          <a:srcRect/>
          <a:stretch>
            <a:fillRect/>
          </a:stretch>
        </p:blipFill>
        <p:spPr bwMode="auto">
          <a:xfrm>
            <a:off x="221914" y="6167060"/>
            <a:ext cx="1685925" cy="6000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251520" y="144014"/>
            <a:ext cx="7200800" cy="593502"/>
          </a:xfrm>
          <a:prstGeom prst="rect">
            <a:avLst/>
          </a:prstGeom>
        </p:spPr>
        <p:txBody>
          <a:bodyPr vert="horz" lIns="91440" tIns="45720" rIns="91440" bIns="45720" rtlCol="0" anchor="ctr">
            <a:normAutofit/>
          </a:bodyPr>
          <a:lstStyle>
            <a:lvl1pPr>
              <a:defRPr>
                <a:solidFill>
                  <a:schemeClr val="accent6">
                    <a:lumMod val="50000"/>
                  </a:schemeClr>
                </a:solidFill>
              </a:defRPr>
            </a:lvl1pPr>
          </a:lstStyle>
          <a:p>
            <a:r>
              <a:rPr lang="en-US" dirty="0" smtClean="0"/>
              <a:t>Click to edit Master title style</a:t>
            </a:r>
            <a:endParaRPr lang="en-US" dirty="0"/>
          </a:p>
        </p:txBody>
      </p:sp>
      <p:sp>
        <p:nvSpPr>
          <p:cNvPr id="13" name="Text Placeholder 2"/>
          <p:cNvSpPr>
            <a:spLocks noGrp="1"/>
          </p:cNvSpPr>
          <p:nvPr>
            <p:ph idx="1"/>
          </p:nvPr>
        </p:nvSpPr>
        <p:spPr>
          <a:xfrm>
            <a:off x="251520" y="1196752"/>
            <a:ext cx="8761845" cy="4732433"/>
          </a:xfrm>
          <a:prstGeom prst="rect">
            <a:avLst/>
          </a:prstGeom>
        </p:spPr>
        <p:txBody>
          <a:bodyPr vert="horz" lIns="91440" tIns="45720" rIns="91440" bIns="45720" rtlCol="0">
            <a:normAutofit/>
          </a:bodyPr>
          <a:lstStyle>
            <a:lvl2pPr>
              <a:defRPr b="1">
                <a:solidFill>
                  <a:schemeClr val="accent6">
                    <a:lumMod val="50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3" cstate="print"/>
          <a:stretch>
            <a:fillRect/>
          </a:stretch>
        </p:blipFill>
        <p:spPr>
          <a:xfrm>
            <a:off x="7662119" y="0"/>
            <a:ext cx="1481881" cy="1052736"/>
          </a:xfrm>
          <a:prstGeom prst="rect">
            <a:avLst/>
          </a:prstGeom>
        </p:spPr>
      </p:pic>
      <p:sp>
        <p:nvSpPr>
          <p:cNvPr id="15" name="TextBox 14"/>
          <p:cNvSpPr txBox="1"/>
          <p:nvPr userDrawn="1"/>
        </p:nvSpPr>
        <p:spPr>
          <a:xfrm>
            <a:off x="7738319" y="727873"/>
            <a:ext cx="1405681" cy="307777"/>
          </a:xfrm>
          <a:prstGeom prst="rect">
            <a:avLst/>
          </a:prstGeom>
          <a:noFill/>
        </p:spPr>
        <p:txBody>
          <a:bodyPr wrap="square" rtlCol="0">
            <a:spAutoFit/>
          </a:bodyPr>
          <a:lstStyle/>
          <a:p>
            <a:pPr algn="ctr"/>
            <a:r>
              <a:rPr lang="en-ZA" sz="1400" b="1" dirty="0" smtClean="0">
                <a:solidFill>
                  <a:schemeClr val="bg1"/>
                </a:solidFill>
              </a:rPr>
              <a:t>CONFIDENTIAL</a:t>
            </a:r>
            <a:endParaRPr lang="en-ZA" sz="1400" b="1" dirty="0">
              <a:solidFill>
                <a:schemeClr val="bg1"/>
              </a:solidFill>
            </a:endParaRPr>
          </a:p>
        </p:txBody>
      </p:sp>
      <p:sp>
        <p:nvSpPr>
          <p:cNvPr id="17" name="Rectangle 16"/>
          <p:cNvSpPr/>
          <p:nvPr userDrawn="1"/>
        </p:nvSpPr>
        <p:spPr>
          <a:xfrm>
            <a:off x="0" y="6021288"/>
            <a:ext cx="9144000" cy="762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pic>
        <p:nvPicPr>
          <p:cNvPr id="18" name="Picture 4"/>
          <p:cNvPicPr>
            <a:picLocks noChangeAspect="1" noChangeArrowheads="1"/>
          </p:cNvPicPr>
          <p:nvPr userDrawn="1"/>
        </p:nvPicPr>
        <p:blipFill rotWithShape="1">
          <a:blip r:embed="rId4" cstate="email">
            <a:extLst>
              <a:ext uri="{28A0092B-C50C-407E-A947-70E740481C1C}">
                <a14:useLocalDpi xmlns:a14="http://schemas.microsoft.com/office/drawing/2010/main" val="0"/>
              </a:ext>
            </a:extLst>
          </a:blip>
          <a:srcRect/>
          <a:stretch/>
        </p:blipFill>
        <p:spPr bwMode="auto">
          <a:xfrm>
            <a:off x="8127761" y="6105230"/>
            <a:ext cx="1052752" cy="726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 descr="C:\Users\71616-30\AppData\Local\Microsoft\Windows\Temporary Internet Files\Content.Outlook\MC70U6QC\Colour COA.png"/>
          <p:cNvPicPr>
            <a:picLocks noChangeAspect="1" noChangeArrowheads="1"/>
          </p:cNvPicPr>
          <p:nvPr userDrawn="1"/>
        </p:nvPicPr>
        <p:blipFill>
          <a:blip r:embed="rId5" cstate="email">
            <a:extLst>
              <a:ext uri="{28A0092B-C50C-407E-A947-70E740481C1C}">
                <a14:useLocalDpi xmlns:a14="http://schemas.microsoft.com/office/drawing/2010/main" val="0"/>
              </a:ext>
            </a:extLst>
          </a:blip>
          <a:srcRect/>
          <a:stretch>
            <a:fillRect/>
          </a:stretch>
        </p:blipFill>
        <p:spPr bwMode="auto">
          <a:xfrm>
            <a:off x="221914" y="6167060"/>
            <a:ext cx="1685925" cy="600074"/>
          </a:xfrm>
          <a:prstGeom prst="rect">
            <a:avLst/>
          </a:prstGeom>
          <a:noFill/>
          <a:extLst>
            <a:ext uri="{909E8E84-426E-40DD-AFC4-6F175D3DCCD1}">
              <a14:hiddenFill xmlns:a14="http://schemas.microsoft.com/office/drawing/2010/main">
                <a:solidFill>
                  <a:srgbClr val="FFFFFF"/>
                </a:solidFill>
              </a14:hiddenFill>
            </a:ext>
          </a:extLst>
        </p:spPr>
      </p:pic>
      <p:sp>
        <p:nvSpPr>
          <p:cNvPr id="21" name="Footer Placeholder 4"/>
          <p:cNvSpPr>
            <a:spLocks noGrp="1"/>
          </p:cNvSpPr>
          <p:nvPr>
            <p:ph type="ftr" sz="quarter" idx="3"/>
          </p:nvPr>
        </p:nvSpPr>
        <p:spPr>
          <a:xfrm>
            <a:off x="3491880" y="635634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CONFIDENTIAL</a:t>
            </a:r>
            <a:endParaRPr lang="en-US" dirty="0"/>
          </a:p>
        </p:txBody>
      </p:sp>
      <p:sp>
        <p:nvSpPr>
          <p:cNvPr id="22" name="Slide Number Placeholder 5"/>
          <p:cNvSpPr>
            <a:spLocks noGrp="1"/>
          </p:cNvSpPr>
          <p:nvPr>
            <p:ph type="sldNum" sz="quarter" idx="4"/>
          </p:nvPr>
        </p:nvSpPr>
        <p:spPr>
          <a:xfrm>
            <a:off x="6492538" y="6356347"/>
            <a:ext cx="163522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r>
              <a:rPr lang="en-US" dirty="0" smtClean="0"/>
              <a:t>/36</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userDrawn="1"/>
        </p:nvSpPr>
        <p:spPr>
          <a:xfrm>
            <a:off x="0" y="6105230"/>
            <a:ext cx="9144000" cy="7527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val="0"/>
              </a:ext>
            </a:extLst>
          </a:blip>
          <a:srcRect/>
          <a:stretch/>
        </p:blipFill>
        <p:spPr>
          <a:xfrm>
            <a:off x="1" y="5805265"/>
            <a:ext cx="9144000" cy="292223"/>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6" name="Content Placeholder 2"/>
          <p:cNvSpPr>
            <a:spLocks noGrp="1"/>
          </p:cNvSpPr>
          <p:nvPr>
            <p:ph idx="1"/>
          </p:nvPr>
        </p:nvSpPr>
        <p:spPr>
          <a:xfrm>
            <a:off x="395536" y="1340768"/>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8"/>
          <p:cNvSpPr/>
          <p:nvPr userDrawn="1"/>
        </p:nvSpPr>
        <p:spPr>
          <a:xfrm>
            <a:off x="0" y="6021288"/>
            <a:ext cx="9144000" cy="762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pic>
        <p:nvPicPr>
          <p:cNvPr id="10" name="Picture 4"/>
          <p:cNvPicPr>
            <a:picLocks noChangeAspect="1" noChangeArrowheads="1"/>
          </p:cNvPicPr>
          <p:nvPr userDrawn="1"/>
        </p:nvPicPr>
        <p:blipFill rotWithShape="1">
          <a:blip r:embed="rId4" cstate="email">
            <a:extLst>
              <a:ext uri="{28A0092B-C50C-407E-A947-70E740481C1C}">
                <a14:useLocalDpi xmlns:a14="http://schemas.microsoft.com/office/drawing/2010/main" val="0"/>
              </a:ext>
            </a:extLst>
          </a:blip>
          <a:srcRect/>
          <a:stretch/>
        </p:blipFill>
        <p:spPr bwMode="auto">
          <a:xfrm>
            <a:off x="8127761" y="6105230"/>
            <a:ext cx="980744" cy="726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descr="C:\Users\71616-30\AppData\Local\Microsoft\Windows\Temporary Internet Files\Content.Outlook\MC70U6QC\Colour COA.png"/>
          <p:cNvPicPr>
            <a:picLocks noChangeAspect="1" noChangeArrowheads="1"/>
          </p:cNvPicPr>
          <p:nvPr userDrawn="1"/>
        </p:nvPicPr>
        <p:blipFill>
          <a:blip r:embed="rId5" cstate="email">
            <a:extLst>
              <a:ext uri="{28A0092B-C50C-407E-A947-70E740481C1C}">
                <a14:useLocalDpi xmlns:a14="http://schemas.microsoft.com/office/drawing/2010/main" val="0"/>
              </a:ext>
            </a:extLst>
          </a:blip>
          <a:srcRect/>
          <a:stretch>
            <a:fillRect/>
          </a:stretch>
        </p:blipFill>
        <p:spPr bwMode="auto">
          <a:xfrm>
            <a:off x="221914" y="6167060"/>
            <a:ext cx="1685925" cy="600074"/>
          </a:xfrm>
          <a:prstGeom prst="rect">
            <a:avLst/>
          </a:prstGeom>
          <a:noFill/>
          <a:extLst>
            <a:ext uri="{909E8E84-426E-40DD-AFC4-6F175D3DCCD1}">
              <a14:hiddenFill xmlns:a14="http://schemas.microsoft.com/office/drawing/2010/main">
                <a:solidFill>
                  <a:srgbClr val="FFFFFF"/>
                </a:solidFill>
              </a14:hiddenFill>
            </a:ext>
          </a:extLst>
        </p:spPr>
      </p:pic>
      <p:sp>
        <p:nvSpPr>
          <p:cNvPr id="12" name="Footer Placeholder 4"/>
          <p:cNvSpPr>
            <a:spLocks noGrp="1"/>
          </p:cNvSpPr>
          <p:nvPr>
            <p:ph type="ftr" sz="quarter" idx="3"/>
          </p:nvPr>
        </p:nvSpPr>
        <p:spPr>
          <a:xfrm>
            <a:off x="3491880" y="635634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CONFIDENTIAL</a:t>
            </a:r>
            <a:endParaRPr lang="en-US" dirty="0"/>
          </a:p>
        </p:txBody>
      </p:sp>
      <p:sp>
        <p:nvSpPr>
          <p:cNvPr id="13" name="Slide Number Placeholder 5"/>
          <p:cNvSpPr>
            <a:spLocks noGrp="1"/>
          </p:cNvSpPr>
          <p:nvPr>
            <p:ph type="sldNum" sz="quarter" idx="4"/>
          </p:nvPr>
        </p:nvSpPr>
        <p:spPr>
          <a:xfrm>
            <a:off x="6492538" y="6356348"/>
            <a:ext cx="163522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r>
              <a:rPr lang="en-US" dirty="0" smtClean="0"/>
              <a:t>/38</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3"/>
          </p:nvPr>
        </p:nvSpPr>
        <p:spPr>
          <a:xfrm>
            <a:off x="3491880" y="635634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CONFIDENTIAL</a:t>
            </a:r>
            <a:endParaRPr lang="en-US" dirty="0"/>
          </a:p>
        </p:txBody>
      </p:sp>
      <p:sp>
        <p:nvSpPr>
          <p:cNvPr id="12" name="Slide Number Placeholder 5"/>
          <p:cNvSpPr>
            <a:spLocks noGrp="1"/>
          </p:cNvSpPr>
          <p:nvPr>
            <p:ph type="sldNum" sz="quarter" idx="4"/>
          </p:nvPr>
        </p:nvSpPr>
        <p:spPr>
          <a:xfrm>
            <a:off x="6492537" y="6332512"/>
            <a:ext cx="163522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r>
              <a:rPr lang="en-US" dirty="0" smtClean="0"/>
              <a:t>/38</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smtClean="0"/>
              <a:t>CONFIDENTIAL</a:t>
            </a:r>
            <a:endParaRPr lang="en-US" dirty="0" smtClean="0"/>
          </a:p>
        </p:txBody>
      </p:sp>
      <p:sp>
        <p:nvSpPr>
          <p:cNvPr id="6" name="Slide Number Placeholder 5"/>
          <p:cNvSpPr>
            <a:spLocks noGrp="1"/>
          </p:cNvSpPr>
          <p:nvPr>
            <p:ph type="sldNum" sz="quarter" idx="12"/>
          </p:nvPr>
        </p:nvSpPr>
        <p:spPr/>
        <p:txBody>
          <a:bodyPr/>
          <a:lstStyle/>
          <a:p>
            <a:fld id="{05BC17A0-E503-B04A-876B-883C9CA41BE7}" type="slidenum">
              <a:rPr lang="en-US" smtClean="0"/>
              <a:t>‹#›</a:t>
            </a:fld>
            <a:endParaRPr lang="en-US"/>
          </a:p>
        </p:txBody>
      </p:sp>
    </p:spTree>
    <p:extLst>
      <p:ext uri="{BB962C8B-B14F-4D97-AF65-F5344CB8AC3E}">
        <p14:creationId xmlns:p14="http://schemas.microsoft.com/office/powerpoint/2010/main" val="42415282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smtClean="0"/>
              <a:t>CONFIDENTIAL</a:t>
            </a:r>
            <a:endParaRPr lang="en-US" dirty="0" smtClean="0"/>
          </a:p>
        </p:txBody>
      </p:sp>
      <p:sp>
        <p:nvSpPr>
          <p:cNvPr id="4" name="Slide Number Placeholder 3"/>
          <p:cNvSpPr>
            <a:spLocks noGrp="1"/>
          </p:cNvSpPr>
          <p:nvPr>
            <p:ph type="sldNum" sz="quarter" idx="12"/>
          </p:nvPr>
        </p:nvSpPr>
        <p:spPr/>
        <p:txBody>
          <a:bodyPr/>
          <a:lstStyle/>
          <a:p>
            <a:fld id="{05BC17A0-E503-B04A-876B-883C9CA41BE7}" type="slidenum">
              <a:rPr lang="en-US" smtClean="0"/>
              <a:t>‹#›</a:t>
            </a:fld>
            <a:endParaRPr lang="en-US"/>
          </a:p>
        </p:txBody>
      </p:sp>
    </p:spTree>
    <p:extLst>
      <p:ext uri="{BB962C8B-B14F-4D97-AF65-F5344CB8AC3E}">
        <p14:creationId xmlns:p14="http://schemas.microsoft.com/office/powerpoint/2010/main" val="8696051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smtClean="0"/>
              <a:t>CONFIDENTIAL</a:t>
            </a:r>
            <a:endParaRPr lang="en-US"/>
          </a:p>
        </p:txBody>
      </p:sp>
      <p:sp>
        <p:nvSpPr>
          <p:cNvPr id="5" name="Slide Number Placeholder 4"/>
          <p:cNvSpPr>
            <a:spLocks noGrp="1"/>
          </p:cNvSpPr>
          <p:nvPr>
            <p:ph type="sldNum" sz="quarter" idx="12"/>
          </p:nvPr>
        </p:nvSpPr>
        <p:spPr/>
        <p:txBody>
          <a:bodyPr/>
          <a:lstStyle/>
          <a:p>
            <a:fld id="{05BC17A0-E503-B04A-876B-883C9CA41BE7}" type="slidenum">
              <a:rPr lang="en-US" smtClean="0"/>
              <a:t>‹#›</a:t>
            </a:fld>
            <a:endParaRPr lang="en-US"/>
          </a:p>
        </p:txBody>
      </p:sp>
    </p:spTree>
    <p:extLst>
      <p:ext uri="{BB962C8B-B14F-4D97-AF65-F5344CB8AC3E}">
        <p14:creationId xmlns:p14="http://schemas.microsoft.com/office/powerpoint/2010/main" val="39020239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0" cstate="print"/>
          <a:stretch>
            <a:fillRect/>
          </a:stretch>
        </p:blipFill>
        <p:spPr>
          <a:xfrm>
            <a:off x="0" y="0"/>
            <a:ext cx="7740352" cy="1045293"/>
          </a:xfrm>
          <a:prstGeom prst="rect">
            <a:avLst/>
          </a:prstGeom>
          <a:ln>
            <a:noFill/>
          </a:ln>
          <a:effectLst>
            <a:outerShdw blurRad="292100" dist="139700" dir="2700000" algn="tl" rotWithShape="0">
              <a:srgbClr val="333333">
                <a:alpha val="65000"/>
              </a:srgbClr>
            </a:outerShdw>
          </a:effectLst>
        </p:spPr>
      </p:pic>
      <p:sp>
        <p:nvSpPr>
          <p:cNvPr id="2" name="Title Placeholder 1"/>
          <p:cNvSpPr>
            <a:spLocks noGrp="1"/>
          </p:cNvSpPr>
          <p:nvPr>
            <p:ph type="title"/>
          </p:nvPr>
        </p:nvSpPr>
        <p:spPr>
          <a:xfrm>
            <a:off x="251520" y="144014"/>
            <a:ext cx="7200800" cy="77809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51520" y="1196752"/>
            <a:ext cx="8761845" cy="47324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userDrawn="1"/>
        </p:nvPicPr>
        <p:blipFill rotWithShape="1">
          <a:blip r:embed="rId11" cstate="print">
            <a:duotone>
              <a:prstClr val="black"/>
              <a:schemeClr val="accent2">
                <a:tint val="45000"/>
                <a:satMod val="400000"/>
              </a:schemeClr>
            </a:duotone>
          </a:blip>
          <a:srcRect l="6659" t="6680" r="5106" b="7414"/>
          <a:stretch/>
        </p:blipFill>
        <p:spPr>
          <a:xfrm>
            <a:off x="7687821" y="30143"/>
            <a:ext cx="1410123" cy="1015149"/>
          </a:xfrm>
          <a:prstGeom prst="rect">
            <a:avLst/>
          </a:prstGeom>
          <a:ln>
            <a:noFill/>
          </a:ln>
          <a:effectLst>
            <a:outerShdw blurRad="292100" dist="139700" dir="2700000" algn="tl" rotWithShape="0">
              <a:srgbClr val="333333">
                <a:alpha val="65000"/>
              </a:srgbClr>
            </a:outerShdw>
          </a:effectLst>
        </p:spPr>
      </p:pic>
      <p:sp>
        <p:nvSpPr>
          <p:cNvPr id="12" name="TextBox 11"/>
          <p:cNvSpPr txBox="1"/>
          <p:nvPr userDrawn="1"/>
        </p:nvSpPr>
        <p:spPr>
          <a:xfrm>
            <a:off x="8029352" y="713058"/>
            <a:ext cx="727059" cy="307777"/>
          </a:xfrm>
          <a:prstGeom prst="rect">
            <a:avLst/>
          </a:prstGeom>
          <a:noFill/>
        </p:spPr>
        <p:txBody>
          <a:bodyPr wrap="none" rtlCol="0">
            <a:spAutoFit/>
          </a:bodyPr>
          <a:lstStyle/>
          <a:p>
            <a:r>
              <a:rPr lang="en-ZA" sz="1400" b="1" dirty="0" smtClean="0">
                <a:solidFill>
                  <a:schemeClr val="bg1"/>
                </a:solidFill>
              </a:rPr>
              <a:t>SECRET</a:t>
            </a:r>
            <a:endParaRPr lang="en-ZA" sz="1400" b="1" dirty="0">
              <a:solidFill>
                <a:schemeClr val="bg1"/>
              </a:solidFill>
            </a:endParaRPr>
          </a:p>
        </p:txBody>
      </p:sp>
      <p:sp>
        <p:nvSpPr>
          <p:cNvPr id="11" name="Rectangle 10"/>
          <p:cNvSpPr/>
          <p:nvPr userDrawn="1"/>
        </p:nvSpPr>
        <p:spPr>
          <a:xfrm>
            <a:off x="0" y="6021288"/>
            <a:ext cx="9144000" cy="762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5" name="Footer Placeholder 4"/>
          <p:cNvSpPr>
            <a:spLocks noGrp="1"/>
          </p:cNvSpPr>
          <p:nvPr>
            <p:ph type="ftr" sz="quarter" idx="3"/>
          </p:nvPr>
        </p:nvSpPr>
        <p:spPr>
          <a:xfrm>
            <a:off x="3491880" y="635634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CONFIDENTIAL</a:t>
            </a:r>
            <a:endParaRPr lang="en-US" dirty="0"/>
          </a:p>
        </p:txBody>
      </p:sp>
      <p:pic>
        <p:nvPicPr>
          <p:cNvPr id="13" name="Picture 4"/>
          <p:cNvPicPr>
            <a:picLocks noChangeAspect="1" noChangeArrowheads="1"/>
          </p:cNvPicPr>
          <p:nvPr userDrawn="1"/>
        </p:nvPicPr>
        <p:blipFill rotWithShape="1">
          <a:blip r:embed="rId12" cstate="email">
            <a:extLst>
              <a:ext uri="{28A0092B-C50C-407E-A947-70E740481C1C}">
                <a14:useLocalDpi xmlns:a14="http://schemas.microsoft.com/office/drawing/2010/main" val="0"/>
              </a:ext>
            </a:extLst>
          </a:blip>
          <a:srcRect/>
          <a:stretch/>
        </p:blipFill>
        <p:spPr bwMode="auto">
          <a:xfrm>
            <a:off x="8127761" y="6105230"/>
            <a:ext cx="980744" cy="726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descr="C:\Users\71616-30\AppData\Local\Microsoft\Windows\Temporary Internet Files\Content.Outlook\MC70U6QC\Colour COA.png"/>
          <p:cNvPicPr>
            <a:picLocks noChangeAspect="1" noChangeArrowheads="1"/>
          </p:cNvPicPr>
          <p:nvPr userDrawn="1"/>
        </p:nvPicPr>
        <p:blipFill>
          <a:blip r:embed="rId13" cstate="email">
            <a:extLst>
              <a:ext uri="{28A0092B-C50C-407E-A947-70E740481C1C}">
                <a14:useLocalDpi xmlns:a14="http://schemas.microsoft.com/office/drawing/2010/main" val="0"/>
              </a:ext>
            </a:extLst>
          </a:blip>
          <a:srcRect/>
          <a:stretch>
            <a:fillRect/>
          </a:stretch>
        </p:blipFill>
        <p:spPr bwMode="auto">
          <a:xfrm>
            <a:off x="221914" y="6167060"/>
            <a:ext cx="1685925" cy="600074"/>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4"/>
          </p:nvPr>
        </p:nvSpPr>
        <p:spPr>
          <a:xfrm>
            <a:off x="6492538" y="6359081"/>
            <a:ext cx="163522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r>
              <a:rPr lang="en-US" dirty="0" smtClean="0"/>
              <a:t>/36</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62" r:id="rId6"/>
    <p:sldLayoutId id="2147483663" r:id="rId7"/>
    <p:sldLayoutId id="2147483664" r:id="rId8"/>
  </p:sldLayoutIdLst>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3200" b="1" kern="1200">
          <a:solidFill>
            <a:schemeClr val="bg1"/>
          </a:solidFill>
          <a:latin typeface="+mj-lt"/>
          <a:ea typeface="+mj-ea"/>
          <a:cs typeface="+mj-cs"/>
        </a:defRPr>
      </a:lvl1pPr>
    </p:titleStyle>
    <p:bodyStyle>
      <a:lvl1pPr marL="342900" indent="-342900" algn="l" defTabSz="914400" rtl="0" eaLnBrk="1" latinLnBrk="0" hangingPunct="1">
        <a:spcBef>
          <a:spcPct val="20000"/>
        </a:spcBef>
        <a:buClr>
          <a:schemeClr val="accent3">
            <a:lumMod val="50000"/>
          </a:schemeClr>
        </a:buClr>
        <a:buFont typeface="Wingdings" pitchFamily="2" charset="2"/>
        <a:buChar char="§"/>
        <a:defRPr sz="2400" b="1" kern="1200">
          <a:solidFill>
            <a:schemeClr val="tx1"/>
          </a:solidFill>
          <a:latin typeface="+mn-lt"/>
          <a:ea typeface="+mn-ea"/>
          <a:cs typeface="+mn-cs"/>
        </a:defRPr>
      </a:lvl1pPr>
      <a:lvl2pPr marL="742950" indent="-285750" algn="l" defTabSz="914400" rtl="0" eaLnBrk="1" latinLnBrk="0" hangingPunct="1">
        <a:spcBef>
          <a:spcPct val="20000"/>
        </a:spcBef>
        <a:buClr>
          <a:schemeClr val="tx1"/>
        </a:buClr>
        <a:buSzPct val="114000"/>
        <a:buFont typeface="Arial" pitchFamily="34" charset="0"/>
        <a:buChar char="•"/>
        <a:defRPr sz="2400" b="1"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Clr>
          <a:schemeClr val="accent3">
            <a:lumMod val="50000"/>
          </a:schemeClr>
        </a:buClr>
        <a:buSzPct val="74000"/>
        <a:buFont typeface="Courier New" pitchFamily="49" charset="0"/>
        <a:buChar char="o"/>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97447" y="5157192"/>
            <a:ext cx="7315200" cy="914400"/>
          </a:xfrm>
        </p:spPr>
        <p:txBody>
          <a:bodyPr>
            <a:normAutofit fontScale="90000"/>
          </a:bodyPr>
          <a:lstStyle/>
          <a:p>
            <a:pPr algn="ctr"/>
            <a:r>
              <a:rPr lang="en-ZA" sz="3200" dirty="0" smtClean="0"/>
              <a:t>State Security Agency</a:t>
            </a:r>
            <a:br>
              <a:rPr lang="en-ZA" sz="3200" dirty="0" smtClean="0"/>
            </a:br>
            <a:r>
              <a:rPr lang="en-ZA" sz="3200" dirty="0" smtClean="0"/>
              <a:t/>
            </a:r>
            <a:br>
              <a:rPr lang="en-ZA" sz="3200" dirty="0" smtClean="0"/>
            </a:br>
            <a:r>
              <a:rPr lang="en-ZA" sz="3200" dirty="0" smtClean="0"/>
              <a:t/>
            </a:r>
            <a:br>
              <a:rPr lang="en-ZA" sz="3200" dirty="0" smtClean="0"/>
            </a:br>
            <a:r>
              <a:rPr lang="en-ZA" sz="2200" dirty="0" err="1" smtClean="0"/>
              <a:t>GovTech</a:t>
            </a:r>
            <a:r>
              <a:rPr lang="en-ZA" sz="2200" dirty="0" smtClean="0"/>
              <a:t> 2025</a:t>
            </a:r>
            <a:br>
              <a:rPr lang="en-ZA" sz="2200" dirty="0" smtClean="0"/>
            </a:br>
            <a:r>
              <a:rPr lang="en-ZA" sz="2200" dirty="0" smtClean="0"/>
              <a:t/>
            </a:r>
            <a:br>
              <a:rPr lang="en-ZA" sz="2200" dirty="0" smtClean="0"/>
            </a:br>
            <a:endParaRPr lang="en-ZA" sz="2200" dirty="0"/>
          </a:p>
        </p:txBody>
      </p:sp>
      <p:sp>
        <p:nvSpPr>
          <p:cNvPr id="9" name="Rectangle 8"/>
          <p:cNvSpPr/>
          <p:nvPr/>
        </p:nvSpPr>
        <p:spPr>
          <a:xfrm>
            <a:off x="17748" y="1484784"/>
            <a:ext cx="4572000" cy="923330"/>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1" i="0" u="none" strike="noStrike" kern="1200" cap="none" spc="0" normalizeH="0" baseline="0" noProof="0" dirty="0">
              <a:ln>
                <a:noFill/>
              </a:ln>
              <a:solidFill>
                <a:srgbClr val="595959"/>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1" i="0" u="none" strike="noStrike" kern="1200" cap="none" spc="0" normalizeH="0" baseline="0" noProof="0" dirty="0" smtClean="0">
              <a:ln>
                <a:noFill/>
              </a:ln>
              <a:solidFill>
                <a:prstClr val="white"/>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1" i="0" u="none" strike="noStrike" kern="1200" cap="none" spc="0" normalizeH="0" baseline="0" noProof="0" dirty="0" smtClean="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84920886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0" y="-18956"/>
            <a:ext cx="8229600" cy="1143000"/>
          </a:xfrm>
        </p:spPr>
        <p:txBody>
          <a:bodyPr>
            <a:normAutofit/>
          </a:bodyPr>
          <a:lstStyle/>
          <a:p>
            <a:pPr algn="ctr"/>
            <a:r>
              <a:rPr lang="en-US" b="1" dirty="0">
                <a:latin typeface="Arial" panose="020B0604020202020204" pitchFamily="34" charset="0"/>
                <a:cs typeface="Arial" panose="020B0604020202020204" pitchFamily="34" charset="0"/>
              </a:rPr>
              <a:t>COMMON CHALLENGES 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38604"/>
            <a:ext cx="8363272" cy="5217745"/>
          </a:xfrm>
        </p:spPr>
        <p:txBody>
          <a:bodyPr>
            <a:noAutofit/>
          </a:bodyPr>
          <a:lstStyle/>
          <a:p>
            <a:pPr marL="57150" indent="0">
              <a:buNone/>
            </a:pPr>
            <a:r>
              <a:rPr lang="en-ZA" sz="2600" b="1" dirty="0" smtClean="0">
                <a:latin typeface="Arial" panose="020B0604020202020204" pitchFamily="34" charset="0"/>
                <a:cs typeface="Arial" panose="020B0604020202020204" pitchFamily="34" charset="0"/>
              </a:rPr>
              <a:t>4. Poor Security Hygiene</a:t>
            </a:r>
          </a:p>
          <a:p>
            <a:pPr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Inadequate security design standards - Next-Gen firewalls &amp; Proxies not implemented</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Lack of effective email </a:t>
            </a:r>
            <a:r>
              <a:rPr lang="en-US" sz="2400" dirty="0" smtClean="0">
                <a:latin typeface="Arial" panose="020B0604020202020204" pitchFamily="34" charset="0"/>
                <a:cs typeface="Arial" panose="020B0604020202020204" pitchFamily="34" charset="0"/>
              </a:rPr>
              <a:t>security (for malware and Phishing attacks) </a:t>
            </a:r>
            <a:endParaRPr lang="en-ZA" sz="24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Use of unlicensed software</a:t>
            </a:r>
            <a:endParaRPr lang="en-ZA" sz="24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Lack </a:t>
            </a:r>
            <a:r>
              <a:rPr lang="en-ZA" sz="2400" dirty="0">
                <a:latin typeface="Arial" panose="020B0604020202020204" pitchFamily="34" charset="0"/>
                <a:cs typeface="Arial" panose="020B0604020202020204" pitchFamily="34" charset="0"/>
              </a:rPr>
              <a:t>of </a:t>
            </a:r>
            <a:r>
              <a:rPr lang="en-ZA" sz="2400" dirty="0" smtClean="0">
                <a:latin typeface="Arial" panose="020B0604020202020204" pitchFamily="34" charset="0"/>
                <a:cs typeface="Arial" panose="020B0604020202020204" pitchFamily="34" charset="0"/>
              </a:rPr>
              <a:t>advanced endpoint security measures (EDR or XDR)</a:t>
            </a: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No preservation of syslog messages (required for investigation of incidents – minimum 6 months for dwell time)</a:t>
            </a:r>
          </a:p>
          <a:p>
            <a:pPr>
              <a:buFont typeface="+mj-lt"/>
              <a:buAutoNum type="arabicPeriod"/>
            </a:pP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r>
              <a:rPr lang="en-ZA" dirty="0" smtClean="0"/>
              <a:t>CONFIDENTIAL</a:t>
            </a:r>
            <a:endParaRPr lang="en-ZA" dirty="0"/>
          </a:p>
        </p:txBody>
      </p:sp>
      <p:sp>
        <p:nvSpPr>
          <p:cNvPr id="5" name="Slide Number Placeholder 4"/>
          <p:cNvSpPr>
            <a:spLocks noGrp="1"/>
          </p:cNvSpPr>
          <p:nvPr>
            <p:ph type="sldNum" sz="quarter" idx="4294967295"/>
          </p:nvPr>
        </p:nvSpPr>
        <p:spPr/>
        <p:txBody>
          <a:bodyPr/>
          <a:lstStyle/>
          <a:p>
            <a:fld id="{94D85D39-58A2-4C15-A87C-B72D3E333AC6}" type="slidenum">
              <a:rPr lang="en-ZA" smtClean="0"/>
              <a:t>10</a:t>
            </a:fld>
            <a:endParaRPr lang="en-ZA" dirty="0"/>
          </a:p>
        </p:txBody>
      </p:sp>
    </p:spTree>
    <p:extLst>
      <p:ext uri="{BB962C8B-B14F-4D97-AF65-F5344CB8AC3E}">
        <p14:creationId xmlns:p14="http://schemas.microsoft.com/office/powerpoint/2010/main" val="143570084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95"/>
            <a:ext cx="8229600" cy="1143000"/>
          </a:xfrm>
        </p:spPr>
        <p:txBody>
          <a:bodyPr>
            <a:normAutofit/>
          </a:bodyPr>
          <a:lstStyle/>
          <a:p>
            <a:r>
              <a:rPr lang="en-US" b="1" dirty="0">
                <a:latin typeface="Arial" panose="020B0604020202020204" pitchFamily="34" charset="0"/>
                <a:cs typeface="Arial" panose="020B0604020202020204" pitchFamily="34" charset="0"/>
              </a:rPr>
              <a:t>COMMON CHALLENGES 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38604"/>
            <a:ext cx="8363272" cy="5217745"/>
          </a:xfrm>
        </p:spPr>
        <p:txBody>
          <a:bodyPr>
            <a:noAutofit/>
          </a:bodyPr>
          <a:lstStyle/>
          <a:p>
            <a:pPr marL="57150" indent="0">
              <a:buNone/>
            </a:pPr>
            <a:r>
              <a:rPr lang="en-ZA" sz="2600" b="1" dirty="0" smtClean="0">
                <a:latin typeface="Arial" panose="020B0604020202020204" pitchFamily="34" charset="0"/>
                <a:cs typeface="Arial" panose="020B0604020202020204" pitchFamily="34" charset="0"/>
              </a:rPr>
              <a:t>5. Patch Management &amp; Hardening</a:t>
            </a:r>
          </a:p>
          <a:p>
            <a:pPr marL="57150" indent="0">
              <a:buNone/>
            </a:pPr>
            <a:endParaRPr lang="en-ZA" sz="2600" b="1"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Outdated and unsupported Operating Systems and Applications</a:t>
            </a:r>
          </a:p>
          <a:p>
            <a:pPr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Lack </a:t>
            </a:r>
            <a:r>
              <a:rPr lang="en-ZA" sz="2400" dirty="0">
                <a:latin typeface="Arial" panose="020B0604020202020204" pitchFamily="34" charset="0"/>
                <a:cs typeface="Arial" panose="020B0604020202020204" pitchFamily="34" charset="0"/>
              </a:rPr>
              <a:t>of patch management strategy or procedure</a:t>
            </a:r>
          </a:p>
          <a:p>
            <a:pPr lvl="1">
              <a:buFont typeface="Arial" panose="020B0604020202020204" pitchFamily="34" charset="0"/>
              <a:buChar char="•"/>
            </a:pPr>
            <a:r>
              <a:rPr lang="en-ZA" sz="2400" dirty="0">
                <a:latin typeface="Arial" panose="020B0604020202020204" pitchFamily="34" charset="0"/>
                <a:cs typeface="Arial" panose="020B0604020202020204" pitchFamily="34" charset="0"/>
              </a:rPr>
              <a:t>Patches not tested before </a:t>
            </a:r>
            <a:r>
              <a:rPr lang="en-ZA" sz="2400" dirty="0" smtClean="0">
                <a:latin typeface="Arial" panose="020B0604020202020204" pitchFamily="34" charset="0"/>
                <a:cs typeface="Arial" panose="020B0604020202020204" pitchFamily="34" charset="0"/>
              </a:rPr>
              <a:t>deployment</a:t>
            </a: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Firewall rules not reviewed for </a:t>
            </a:r>
            <a:r>
              <a:rPr lang="en-US" sz="2400" dirty="0" err="1" smtClean="0">
                <a:latin typeface="Arial" panose="020B0604020202020204" pitchFamily="34" charset="0"/>
                <a:cs typeface="Arial" panose="020B0604020202020204" pitchFamily="34" charset="0"/>
              </a:rPr>
              <a:t>optimisation</a:t>
            </a:r>
            <a:endParaRPr lang="en-ZA" sz="24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Unused software left not uninstalled</a:t>
            </a: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Unused ports not closed</a:t>
            </a:r>
            <a:endParaRPr lang="en-ZA" sz="2400" dirty="0">
              <a:latin typeface="Arial" panose="020B0604020202020204" pitchFamily="34" charset="0"/>
              <a:cs typeface="Arial" panose="020B0604020202020204" pitchFamily="34" charset="0"/>
            </a:endParaRPr>
          </a:p>
          <a:p>
            <a:pPr marL="457200" lvl="1" indent="0">
              <a:buNone/>
            </a:pPr>
            <a:endParaRPr lang="en-ZA" sz="2400" dirty="0" smtClean="0">
              <a:latin typeface="Arial" panose="020B0604020202020204" pitchFamily="34" charset="0"/>
              <a:cs typeface="Arial" panose="020B0604020202020204" pitchFamily="34" charset="0"/>
            </a:endParaRPr>
          </a:p>
          <a:p>
            <a:pPr marL="457200" lvl="1" indent="0">
              <a:buNone/>
            </a:pPr>
            <a:endParaRPr lang="en-ZA" sz="2400" dirty="0">
              <a:latin typeface="Arial" panose="020B0604020202020204" pitchFamily="34" charset="0"/>
              <a:cs typeface="Arial" panose="020B0604020202020204" pitchFamily="34" charset="0"/>
            </a:endParaRPr>
          </a:p>
          <a:p>
            <a:pPr marL="457200" lvl="1" indent="0">
              <a:buNone/>
            </a:pPr>
            <a:endParaRPr lang="en-US" sz="2400" dirty="0" smtClean="0">
              <a:latin typeface="Arial" panose="020B0604020202020204" pitchFamily="34" charset="0"/>
              <a:cs typeface="Arial" panose="020B0604020202020204" pitchFamily="34" charset="0"/>
            </a:endParaRPr>
          </a:p>
          <a:p>
            <a:pPr>
              <a:buFont typeface="+mj-lt"/>
              <a:buAutoNum type="arabicPeriod"/>
            </a:pP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r>
              <a:rPr lang="en-ZA" dirty="0" smtClean="0"/>
              <a:t>CONFIDENTIAL</a:t>
            </a:r>
            <a:endParaRPr lang="en-ZA" dirty="0"/>
          </a:p>
        </p:txBody>
      </p:sp>
      <p:sp>
        <p:nvSpPr>
          <p:cNvPr id="5" name="Slide Number Placeholder 4"/>
          <p:cNvSpPr>
            <a:spLocks noGrp="1"/>
          </p:cNvSpPr>
          <p:nvPr>
            <p:ph type="sldNum" sz="quarter" idx="4294967295"/>
          </p:nvPr>
        </p:nvSpPr>
        <p:spPr/>
        <p:txBody>
          <a:bodyPr/>
          <a:lstStyle/>
          <a:p>
            <a:fld id="{94D85D39-58A2-4C15-A87C-B72D3E333AC6}" type="slidenum">
              <a:rPr lang="en-ZA" smtClean="0"/>
              <a:t>11</a:t>
            </a:fld>
            <a:endParaRPr lang="en-ZA" dirty="0"/>
          </a:p>
        </p:txBody>
      </p:sp>
    </p:spTree>
    <p:extLst>
      <p:ext uri="{BB962C8B-B14F-4D97-AF65-F5344CB8AC3E}">
        <p14:creationId xmlns:p14="http://schemas.microsoft.com/office/powerpoint/2010/main" val="165797045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a:bodyPr>
          <a:lstStyle/>
          <a:p>
            <a:pPr algn="ctr"/>
            <a:r>
              <a:rPr lang="en-US" b="1" dirty="0">
                <a:latin typeface="Arial" panose="020B0604020202020204" pitchFamily="34" charset="0"/>
                <a:cs typeface="Arial" panose="020B0604020202020204" pitchFamily="34" charset="0"/>
              </a:rPr>
              <a:t>COMMON CHALLENGES 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38604"/>
            <a:ext cx="8363272" cy="5217745"/>
          </a:xfrm>
        </p:spPr>
        <p:txBody>
          <a:bodyPr>
            <a:noAutofit/>
          </a:bodyPr>
          <a:lstStyle/>
          <a:p>
            <a:pPr marL="57150" indent="0">
              <a:buNone/>
            </a:pPr>
            <a:r>
              <a:rPr lang="en-ZA" sz="2600" b="1" dirty="0" smtClean="0">
                <a:latin typeface="Arial" panose="020B0604020202020204" pitchFamily="34" charset="0"/>
                <a:cs typeface="Arial" panose="020B0604020202020204" pitchFamily="34" charset="0"/>
              </a:rPr>
              <a:t>6</a:t>
            </a:r>
            <a:r>
              <a:rPr lang="en-ZA" b="1" dirty="0" smtClean="0">
                <a:latin typeface="Arial" panose="020B0604020202020204" pitchFamily="34" charset="0"/>
                <a:cs typeface="Arial" panose="020B0604020202020204" pitchFamily="34" charset="0"/>
              </a:rPr>
              <a:t>. </a:t>
            </a:r>
            <a:r>
              <a:rPr lang="en-ZA" b="1" dirty="0">
                <a:latin typeface="Arial" panose="020B0604020202020204" pitchFamily="34" charset="0"/>
                <a:cs typeface="Arial" panose="020B0604020202020204" pitchFamily="34" charset="0"/>
              </a:rPr>
              <a:t>Incident </a:t>
            </a:r>
            <a:r>
              <a:rPr lang="en-ZA" b="1" dirty="0" smtClean="0">
                <a:latin typeface="Arial" panose="020B0604020202020204" pitchFamily="34" charset="0"/>
                <a:cs typeface="Arial" panose="020B0604020202020204" pitchFamily="34" charset="0"/>
              </a:rPr>
              <a:t>Management </a:t>
            </a:r>
          </a:p>
          <a:p>
            <a:pPr marL="57150" indent="0">
              <a:buNone/>
            </a:pPr>
            <a:endParaRPr lang="en-ZA" b="1" dirty="0">
              <a:latin typeface="Arial" panose="020B0604020202020204" pitchFamily="34" charset="0"/>
              <a:cs typeface="Arial" panose="020B0604020202020204" pitchFamily="34" charset="0"/>
            </a:endParaRPr>
          </a:p>
          <a:p>
            <a:pPr lvl="1">
              <a:buFont typeface="Arial" panose="020B0604020202020204" pitchFamily="34" charset="0"/>
              <a:buChar char="•"/>
            </a:pPr>
            <a:r>
              <a:rPr lang="en-US" dirty="0">
                <a:latin typeface="Arial" panose="020B0604020202020204" pitchFamily="34" charset="0"/>
                <a:cs typeface="Arial" panose="020B0604020202020204" pitchFamily="34" charset="0"/>
              </a:rPr>
              <a:t>Proactive ICT security monitoring not conducted</a:t>
            </a:r>
          </a:p>
          <a:p>
            <a:pPr lvl="1">
              <a:buFont typeface="Arial" panose="020B0604020202020204" pitchFamily="34" charset="0"/>
              <a:buChar char="•"/>
            </a:pPr>
            <a:r>
              <a:rPr lang="en-ZA" dirty="0">
                <a:latin typeface="Arial" panose="020B0604020202020204" pitchFamily="34" charset="0"/>
                <a:cs typeface="Arial" panose="020B0604020202020204" pitchFamily="34" charset="0"/>
              </a:rPr>
              <a:t>No consideration of major cyber events or attacks</a:t>
            </a:r>
          </a:p>
          <a:p>
            <a:pPr lvl="1">
              <a:buFont typeface="Arial" panose="020B0604020202020204" pitchFamily="34" charset="0"/>
              <a:buChar char="•"/>
            </a:pPr>
            <a:r>
              <a:rPr lang="en-ZA" dirty="0">
                <a:latin typeface="Arial" panose="020B0604020202020204" pitchFamily="34" charset="0"/>
                <a:cs typeface="Arial" panose="020B0604020202020204" pitchFamily="34" charset="0"/>
              </a:rPr>
              <a:t>No procedure for preservation of evidence</a:t>
            </a:r>
          </a:p>
          <a:p>
            <a:pPr lvl="1">
              <a:buFont typeface="Arial" panose="020B0604020202020204" pitchFamily="34" charset="0"/>
              <a:buChar char="•"/>
            </a:pPr>
            <a:r>
              <a:rPr lang="en-ZA" dirty="0">
                <a:latin typeface="Arial" panose="020B0604020202020204" pitchFamily="34" charset="0"/>
                <a:cs typeface="Arial" panose="020B0604020202020204" pitchFamily="34" charset="0"/>
              </a:rPr>
              <a:t>No defined chain of command</a:t>
            </a:r>
          </a:p>
          <a:p>
            <a:pPr lvl="1">
              <a:buFont typeface="Arial" panose="020B0604020202020204" pitchFamily="34" charset="0"/>
              <a:buChar char="•"/>
            </a:pPr>
            <a:r>
              <a:rPr lang="en-US" dirty="0">
                <a:latin typeface="Arial" panose="020B0604020202020204" pitchFamily="34" charset="0"/>
                <a:cs typeface="Arial" panose="020B0604020202020204" pitchFamily="34" charset="0"/>
              </a:rPr>
              <a:t>Slow implementation of recommended controls</a:t>
            </a:r>
          </a:p>
          <a:p>
            <a:pPr lvl="1">
              <a:buFont typeface="Arial" panose="020B0604020202020204" pitchFamily="34" charset="0"/>
              <a:buChar char="•"/>
            </a:pPr>
            <a:endParaRPr lang="en-ZA" sz="2400" dirty="0">
              <a:latin typeface="Arial" panose="020B0604020202020204" pitchFamily="34" charset="0"/>
              <a:cs typeface="Arial" panose="020B0604020202020204" pitchFamily="34" charset="0"/>
            </a:endParaRPr>
          </a:p>
          <a:p>
            <a:pPr marL="457200" lvl="1" indent="0">
              <a:buNone/>
            </a:pPr>
            <a:endParaRPr lang="en-US" sz="2400" dirty="0" smtClean="0">
              <a:latin typeface="Arial" panose="020B0604020202020204" pitchFamily="34" charset="0"/>
              <a:cs typeface="Arial" panose="020B0604020202020204" pitchFamily="34" charset="0"/>
            </a:endParaRPr>
          </a:p>
          <a:p>
            <a:pPr>
              <a:buFont typeface="+mj-lt"/>
              <a:buAutoNum type="arabicPeriod"/>
            </a:pP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r>
              <a:rPr lang="en-ZA" dirty="0" smtClean="0"/>
              <a:t>CONFIDENTIAL</a:t>
            </a:r>
            <a:endParaRPr lang="en-ZA" dirty="0"/>
          </a:p>
        </p:txBody>
      </p:sp>
      <p:sp>
        <p:nvSpPr>
          <p:cNvPr id="5" name="Slide Number Placeholder 4"/>
          <p:cNvSpPr>
            <a:spLocks noGrp="1"/>
          </p:cNvSpPr>
          <p:nvPr>
            <p:ph type="sldNum" sz="quarter" idx="4294967295"/>
          </p:nvPr>
        </p:nvSpPr>
        <p:spPr/>
        <p:txBody>
          <a:bodyPr/>
          <a:lstStyle/>
          <a:p>
            <a:fld id="{94D85D39-58A2-4C15-A87C-B72D3E333AC6}" type="slidenum">
              <a:rPr lang="en-ZA" smtClean="0"/>
              <a:t>12</a:t>
            </a:fld>
            <a:endParaRPr lang="en-ZA" dirty="0"/>
          </a:p>
        </p:txBody>
      </p:sp>
    </p:spTree>
    <p:extLst>
      <p:ext uri="{BB962C8B-B14F-4D97-AF65-F5344CB8AC3E}">
        <p14:creationId xmlns:p14="http://schemas.microsoft.com/office/powerpoint/2010/main" val="253964145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COMMON CHALLENGES 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80728"/>
            <a:ext cx="8363272" cy="5256584"/>
          </a:xfrm>
        </p:spPr>
        <p:txBody>
          <a:bodyPr>
            <a:noAutofit/>
          </a:bodyPr>
          <a:lstStyle/>
          <a:p>
            <a:pPr marL="57150" indent="0">
              <a:buNone/>
            </a:pPr>
            <a:r>
              <a:rPr lang="en-ZA" sz="2800" b="1" dirty="0">
                <a:latin typeface="Arial" panose="020B0604020202020204" pitchFamily="34" charset="0"/>
                <a:cs typeface="Arial" panose="020B0604020202020204" pitchFamily="34" charset="0"/>
              </a:rPr>
              <a:t>7</a:t>
            </a:r>
            <a:r>
              <a:rPr lang="en-ZA" sz="2800" b="1" dirty="0" smtClean="0">
                <a:latin typeface="Arial" panose="020B0604020202020204" pitchFamily="34" charset="0"/>
                <a:cs typeface="Arial" panose="020B0604020202020204" pitchFamily="34" charset="0"/>
              </a:rPr>
              <a:t>. </a:t>
            </a:r>
            <a:r>
              <a:rPr lang="en-ZA" sz="2800" b="1" dirty="0" smtClean="0">
                <a:latin typeface="Arial" panose="020B0604020202020204" pitchFamily="34" charset="0"/>
                <a:cs typeface="Arial" panose="020B0604020202020204" pitchFamily="34" charset="0"/>
              </a:rPr>
              <a:t>Business </a:t>
            </a:r>
            <a:r>
              <a:rPr lang="en-ZA" sz="2800" b="1" dirty="0">
                <a:latin typeface="Arial" panose="020B0604020202020204" pitchFamily="34" charset="0"/>
                <a:cs typeface="Arial" panose="020B0604020202020204" pitchFamily="34" charset="0"/>
              </a:rPr>
              <a:t>Continuity Management</a:t>
            </a:r>
          </a:p>
          <a:p>
            <a:pPr lvl="1">
              <a:buFont typeface="Arial" panose="020B0604020202020204" pitchFamily="34" charset="0"/>
              <a:buChar char="•"/>
            </a:pPr>
            <a:r>
              <a:rPr lang="en-US" dirty="0" smtClean="0">
                <a:latin typeface="Arial" panose="020B0604020202020204" pitchFamily="34" charset="0"/>
                <a:cs typeface="Arial" panose="020B0604020202020204" pitchFamily="34" charset="0"/>
              </a:rPr>
              <a:t>Lack Of BIA and Risk Management</a:t>
            </a:r>
            <a:endParaRPr lang="en-US" dirty="0">
              <a:latin typeface="Arial" panose="020B0604020202020204" pitchFamily="34" charset="0"/>
              <a:cs typeface="Arial" panose="020B0604020202020204" pitchFamily="34" charset="0"/>
            </a:endParaRP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Lack </a:t>
            </a:r>
            <a:r>
              <a:rPr lang="en-US" sz="2400" dirty="0">
                <a:latin typeface="Arial" panose="020B0604020202020204" pitchFamily="34" charset="0"/>
                <a:cs typeface="Arial" panose="020B0604020202020204" pitchFamily="34" charset="0"/>
              </a:rPr>
              <a:t>of backup facilities and strategy for data</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Lack of disaster recovery </a:t>
            </a:r>
            <a:r>
              <a:rPr lang="en-US" sz="2400" dirty="0" smtClean="0">
                <a:latin typeface="Arial" panose="020B0604020202020204" pitchFamily="34" charset="0"/>
                <a:cs typeface="Arial" panose="020B0604020202020204" pitchFamily="34" charset="0"/>
              </a:rPr>
              <a:t>facilities</a:t>
            </a:r>
            <a:endParaRPr lang="en-ZA" sz="2400" dirty="0">
              <a:latin typeface="Arial" panose="020B0604020202020204" pitchFamily="34" charset="0"/>
              <a:cs typeface="Arial" panose="020B0604020202020204" pitchFamily="34" charset="0"/>
            </a:endParaRPr>
          </a:p>
          <a:p>
            <a:pPr marL="800100"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Backups not tested</a:t>
            </a:r>
            <a:endParaRPr lang="en-ZA" sz="2400" dirty="0">
              <a:latin typeface="Arial" panose="020B0604020202020204" pitchFamily="34" charset="0"/>
              <a:cs typeface="Arial" panose="020B0604020202020204" pitchFamily="34" charset="0"/>
            </a:endParaRPr>
          </a:p>
          <a:p>
            <a:pPr marL="800100" lvl="1">
              <a:buFont typeface="Arial" panose="020B0604020202020204" pitchFamily="34" charset="0"/>
              <a:buChar char="•"/>
            </a:pPr>
            <a:r>
              <a:rPr lang="en-ZA" sz="2400" dirty="0" smtClean="0">
                <a:latin typeface="Arial" panose="020B0604020202020204" pitchFamily="34" charset="0"/>
                <a:cs typeface="Arial" panose="020B0604020202020204" pitchFamily="34" charset="0"/>
              </a:rPr>
              <a:t>BCP and DRP not tested</a:t>
            </a: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endParaRPr lang="en-ZA" dirty="0"/>
          </a:p>
        </p:txBody>
      </p:sp>
      <p:sp>
        <p:nvSpPr>
          <p:cNvPr id="5" name="Slide Number Placeholder 4"/>
          <p:cNvSpPr>
            <a:spLocks noGrp="1"/>
          </p:cNvSpPr>
          <p:nvPr>
            <p:ph type="sldNum" sz="quarter" idx="4294967295"/>
          </p:nvPr>
        </p:nvSpPr>
        <p:spPr/>
        <p:txBody>
          <a:bodyPr/>
          <a:lstStyle/>
          <a:p>
            <a:endParaRPr lang="en-ZA" dirty="0"/>
          </a:p>
        </p:txBody>
      </p:sp>
    </p:spTree>
    <p:extLst>
      <p:ext uri="{BB962C8B-B14F-4D97-AF65-F5344CB8AC3E}">
        <p14:creationId xmlns:p14="http://schemas.microsoft.com/office/powerpoint/2010/main" val="33272447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latin typeface="Arial" panose="020B0604020202020204" pitchFamily="34" charset="0"/>
                <a:cs typeface="Arial" panose="020B0604020202020204" pitchFamily="34" charset="0"/>
              </a:rPr>
              <a:t>Cyber-Risk Management Framework</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F</a:t>
            </a:r>
            <a:r>
              <a:rPr lang="en-US" dirty="0" smtClean="0">
                <a:latin typeface="Arial" panose="020B0604020202020204" pitchFamily="34" charset="0"/>
                <a:cs typeface="Arial" panose="020B0604020202020204" pitchFamily="34" charset="0"/>
              </a:rPr>
              <a:t>ramework </a:t>
            </a:r>
            <a:r>
              <a:rPr lang="en-US" dirty="0">
                <a:latin typeface="Arial" panose="020B0604020202020204" pitchFamily="34" charset="0"/>
                <a:cs typeface="Arial" panose="020B0604020202020204" pitchFamily="34" charset="0"/>
              </a:rPr>
              <a:t>consists of the following key assets</a:t>
            </a:r>
            <a:r>
              <a:rPr lang="en-US" dirty="0" smtClean="0">
                <a:latin typeface="Arial" panose="020B0604020202020204" pitchFamily="34" charset="0"/>
                <a:cs typeface="Arial" panose="020B0604020202020204" pitchFamily="34" charset="0"/>
              </a:rPr>
              <a:t>:</a:t>
            </a:r>
          </a:p>
          <a:p>
            <a:pPr marL="685800" lvl="1">
              <a:buFont typeface="Wingdings" panose="05000000000000000000" pitchFamily="2" charset="2"/>
              <a:buChar char="Ø"/>
            </a:pPr>
            <a:r>
              <a:rPr lang="en-US" sz="2100" dirty="0" smtClean="0">
                <a:latin typeface="Arial" panose="020B0604020202020204" pitchFamily="34" charset="0"/>
                <a:cs typeface="Arial" panose="020B0604020202020204" pitchFamily="34" charset="0"/>
              </a:rPr>
              <a:t>Cyber </a:t>
            </a:r>
            <a:r>
              <a:rPr lang="en-US" sz="2100" dirty="0">
                <a:latin typeface="Arial" panose="020B0604020202020204" pitchFamily="34" charset="0"/>
                <a:cs typeface="Arial" panose="020B0604020202020204" pitchFamily="34" charset="0"/>
              </a:rPr>
              <a:t>Risk Management Framework</a:t>
            </a:r>
            <a:r>
              <a:rPr lang="en-US" sz="2100" dirty="0" smtClean="0">
                <a:latin typeface="Arial" panose="020B0604020202020204" pitchFamily="34" charset="0"/>
                <a:cs typeface="Arial" panose="020B0604020202020204" pitchFamily="34" charset="0"/>
              </a:rPr>
              <a:t>.</a:t>
            </a:r>
          </a:p>
          <a:p>
            <a:pPr marL="685800" lvl="1">
              <a:buFont typeface="Wingdings" panose="05000000000000000000" pitchFamily="2" charset="2"/>
              <a:buChar char="Ø"/>
            </a:pPr>
            <a:r>
              <a:rPr lang="en-US" sz="2100" dirty="0" smtClean="0">
                <a:latin typeface="Arial" panose="020B0604020202020204" pitchFamily="34" charset="0"/>
                <a:cs typeface="Arial" panose="020B0604020202020204" pitchFamily="34" charset="0"/>
              </a:rPr>
              <a:t>32 Cybersecurity Domains. </a:t>
            </a:r>
            <a:endParaRPr lang="en-US" sz="2100" dirty="0">
              <a:latin typeface="Arial" panose="020B0604020202020204" pitchFamily="34" charset="0"/>
              <a:cs typeface="Arial" panose="020B0604020202020204" pitchFamily="34" charset="0"/>
            </a:endParaRP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32 Cybersecurity </a:t>
            </a:r>
            <a:r>
              <a:rPr lang="en-US" sz="2100" dirty="0" smtClean="0">
                <a:latin typeface="Arial" panose="020B0604020202020204" pitchFamily="34" charset="0"/>
                <a:cs typeface="Arial" panose="020B0604020202020204" pitchFamily="34" charset="0"/>
              </a:rPr>
              <a:t>Policies Templates.</a:t>
            </a:r>
            <a:endParaRPr lang="en-US" sz="2100" dirty="0">
              <a:latin typeface="Arial" panose="020B0604020202020204" pitchFamily="34" charset="0"/>
              <a:cs typeface="Arial" panose="020B0604020202020204" pitchFamily="34" charset="0"/>
            </a:endParaRPr>
          </a:p>
          <a:p>
            <a:pPr marL="685800" lvl="1">
              <a:buFont typeface="Wingdings" panose="05000000000000000000" pitchFamily="2" charset="2"/>
              <a:buChar char="Ø"/>
            </a:pPr>
            <a:r>
              <a:rPr lang="en-US" sz="2100" dirty="0" smtClean="0">
                <a:latin typeface="Arial" panose="020B0604020202020204" pitchFamily="34" charset="0"/>
                <a:cs typeface="Arial" panose="020B0604020202020204" pitchFamily="34" charset="0"/>
              </a:rPr>
              <a:t>Guidance </a:t>
            </a:r>
            <a:r>
              <a:rPr lang="en-US" sz="2100" dirty="0">
                <a:latin typeface="Arial" panose="020B0604020202020204" pitchFamily="34" charset="0"/>
                <a:cs typeface="Arial" panose="020B0604020202020204" pitchFamily="34" charset="0"/>
              </a:rPr>
              <a:t>to </a:t>
            </a:r>
            <a:r>
              <a:rPr lang="en-US" sz="2100" dirty="0" smtClean="0">
                <a:latin typeface="Arial" panose="020B0604020202020204" pitchFamily="34" charset="0"/>
                <a:cs typeface="Arial" panose="020B0604020202020204" pitchFamily="34" charset="0"/>
              </a:rPr>
              <a:t>select and implement </a:t>
            </a:r>
            <a:r>
              <a:rPr lang="en-US" sz="2100" dirty="0">
                <a:latin typeface="Arial" panose="020B0604020202020204" pitchFamily="34" charset="0"/>
                <a:cs typeface="Arial" panose="020B0604020202020204" pitchFamily="34" charset="0"/>
              </a:rPr>
              <a:t>controls for all </a:t>
            </a:r>
            <a:r>
              <a:rPr lang="en-US" sz="2100" dirty="0" smtClean="0">
                <a:latin typeface="Arial" panose="020B0604020202020204" pitchFamily="34" charset="0"/>
                <a:cs typeface="Arial" panose="020B0604020202020204" pitchFamily="34" charset="0"/>
              </a:rPr>
              <a:t>the 32 </a:t>
            </a:r>
            <a:r>
              <a:rPr lang="en-US" sz="2100" dirty="0">
                <a:latin typeface="Arial" panose="020B0604020202020204" pitchFamily="34" charset="0"/>
                <a:cs typeface="Arial" panose="020B0604020202020204" pitchFamily="34" charset="0"/>
              </a:rPr>
              <a:t>domains.</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A rapid cybersecurity risk </a:t>
            </a:r>
            <a:r>
              <a:rPr lang="en-US" sz="2100" dirty="0" smtClean="0">
                <a:latin typeface="Arial" panose="020B0604020202020204" pitchFamily="34" charset="0"/>
                <a:cs typeface="Arial" panose="020B0604020202020204" pitchFamily="34" charset="0"/>
              </a:rPr>
              <a:t>assessment sheet. </a:t>
            </a:r>
          </a:p>
          <a:p>
            <a:pPr marL="685800" lvl="1">
              <a:buFont typeface="Wingdings" panose="05000000000000000000" pitchFamily="2" charset="2"/>
              <a:buChar char="Ø"/>
            </a:pPr>
            <a:endParaRPr lang="en-US" sz="2100"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The </a:t>
            </a:r>
            <a:r>
              <a:rPr lang="en-US" dirty="0" smtClean="0">
                <a:latin typeface="Arial" panose="020B0604020202020204" pitchFamily="34" charset="0"/>
                <a:cs typeface="Arial" panose="020B0604020202020204" pitchFamily="34" charset="0"/>
              </a:rPr>
              <a:t>Framework</a:t>
            </a:r>
            <a:r>
              <a:rPr lang="en-US" dirty="0">
                <a:latin typeface="Arial" panose="020B0604020202020204" pitchFamily="34" charset="0"/>
                <a:cs typeface="Arial" panose="020B0604020202020204" pitchFamily="34" charset="0"/>
              </a:rPr>
              <a:t>, policies and standards are based primarily on the following international standards and best practice guidelines:</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NIST (Cyber Security Framework)</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ISO 27001 ISMS (Information Security Management System)</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ISO 27002 (Information Security Controls)</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CIS (Critical Security Controls)</a:t>
            </a:r>
          </a:p>
          <a:p>
            <a:pPr marL="685800" lvl="1">
              <a:buFont typeface="Wingdings" panose="05000000000000000000" pitchFamily="2" charset="2"/>
              <a:buChar char="Ø"/>
            </a:pPr>
            <a:r>
              <a:rPr lang="en-US" sz="2100" dirty="0">
                <a:latin typeface="Arial" panose="020B0604020202020204" pitchFamily="34" charset="0"/>
                <a:cs typeface="Arial" panose="020B0604020202020204" pitchFamily="34" charset="0"/>
              </a:rPr>
              <a:t>ISO 27701 PIMS (Privacy Information Management System)</a:t>
            </a:r>
          </a:p>
          <a:p>
            <a:endParaRPr lang="en-US" dirty="0"/>
          </a:p>
        </p:txBody>
      </p:sp>
      <p:sp>
        <p:nvSpPr>
          <p:cNvPr id="4" name="Footer Placeholder 3"/>
          <p:cNvSpPr>
            <a:spLocks noGrp="1"/>
          </p:cNvSpPr>
          <p:nvPr>
            <p:ph type="ftr" sz="quarter" idx="3"/>
          </p:nvPr>
        </p:nvSpPr>
        <p:spPr/>
        <p:txBody>
          <a:bodyPr/>
          <a:lstStyle/>
          <a:p>
            <a:r>
              <a:rPr lang="en-US" dirty="0"/>
              <a:t>CONFIDENTIAL</a:t>
            </a:r>
          </a:p>
        </p:txBody>
      </p:sp>
      <p:sp>
        <p:nvSpPr>
          <p:cNvPr id="5" name="Slide Number Placeholder 4"/>
          <p:cNvSpPr>
            <a:spLocks noGrp="1"/>
          </p:cNvSpPr>
          <p:nvPr>
            <p:ph type="sldNum" sz="quarter" idx="4"/>
          </p:nvPr>
        </p:nvSpPr>
        <p:spPr/>
        <p:txBody>
          <a:bodyPr/>
          <a:lstStyle/>
          <a:p>
            <a:fld id="{240D5ECE-8B49-45CD-BE81-EF81920D1969}" type="slidenum">
              <a:rPr lang="en-US" smtClean="0"/>
              <a:pPr/>
              <a:t>14</a:t>
            </a:fld>
            <a:r>
              <a:rPr lang="en-US" dirty="0" smtClean="0"/>
              <a:t>/14</a:t>
            </a:r>
            <a:endParaRPr lang="en-US" dirty="0"/>
          </a:p>
        </p:txBody>
      </p:sp>
    </p:spTree>
    <p:extLst>
      <p:ext uri="{BB962C8B-B14F-4D97-AF65-F5344CB8AC3E}">
        <p14:creationId xmlns:p14="http://schemas.microsoft.com/office/powerpoint/2010/main" val="330347795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A" dirty="0">
                <a:latin typeface="Arial" panose="020B0604020202020204" pitchFamily="34" charset="0"/>
                <a:cs typeface="Arial" panose="020B0604020202020204" pitchFamily="34" charset="0"/>
              </a:rPr>
              <a:t>Cybersecurity Implementation Standard</a:t>
            </a:r>
            <a:endParaRPr lang="en-US" dirty="0"/>
          </a:p>
        </p:txBody>
      </p:sp>
      <p:sp>
        <p:nvSpPr>
          <p:cNvPr id="3" name="Content Placeholder 2"/>
          <p:cNvSpPr>
            <a:spLocks noGrp="1"/>
          </p:cNvSpPr>
          <p:nvPr>
            <p:ph idx="1"/>
          </p:nvPr>
        </p:nvSpPr>
        <p:spPr/>
        <p:txBody>
          <a:bodyPr>
            <a:normAutofit/>
          </a:bodyPr>
          <a:lstStyle/>
          <a:p>
            <a:r>
              <a:rPr lang="en-US" sz="2000" b="0" dirty="0">
                <a:latin typeface="Arial" panose="020B0604020202020204" pitchFamily="34" charset="0"/>
                <a:cs typeface="Arial" panose="020B0604020202020204" pitchFamily="34" charset="0"/>
              </a:rPr>
              <a:t>The standards </a:t>
            </a:r>
            <a:r>
              <a:rPr lang="en-US" sz="2000" b="0" dirty="0" smtClean="0">
                <a:latin typeface="Arial" panose="020B0604020202020204" pitchFamily="34" charset="0"/>
                <a:cs typeface="Arial" panose="020B0604020202020204" pitchFamily="34" charset="0"/>
              </a:rPr>
              <a:t>referred to herein, are not  technical standard but mainly </a:t>
            </a:r>
            <a:r>
              <a:rPr lang="en-US" sz="2000" b="0" dirty="0">
                <a:latin typeface="Arial" panose="020B0604020202020204" pitchFamily="34" charset="0"/>
                <a:cs typeface="Arial" panose="020B0604020202020204" pitchFamily="34" charset="0"/>
              </a:rPr>
              <a:t>statements that describe what must be implemented to achieve the security objectives of the </a:t>
            </a:r>
            <a:r>
              <a:rPr lang="en-US" sz="2000" b="0" dirty="0" smtClean="0">
                <a:latin typeface="Arial" panose="020B0604020202020204" pitchFamily="34" charset="0"/>
                <a:cs typeface="Arial" panose="020B0604020202020204" pitchFamily="34" charset="0"/>
              </a:rPr>
              <a:t>organization in a uniformed and standard approach.</a:t>
            </a:r>
            <a:endParaRPr lang="en-US" sz="2000" b="0" dirty="0">
              <a:latin typeface="Arial" panose="020B0604020202020204" pitchFamily="34" charset="0"/>
              <a:cs typeface="Arial" panose="020B0604020202020204" pitchFamily="34" charset="0"/>
            </a:endParaRPr>
          </a:p>
          <a:p>
            <a:endParaRPr lang="en-US" sz="2000" b="0" dirty="0">
              <a:latin typeface="Arial" panose="020B0604020202020204" pitchFamily="34" charset="0"/>
              <a:cs typeface="Arial" panose="020B0604020202020204" pitchFamily="34" charset="0"/>
            </a:endParaRPr>
          </a:p>
          <a:p>
            <a:r>
              <a:rPr lang="en-US" sz="2000" b="0" dirty="0" smtClean="0">
                <a:latin typeface="Arial" panose="020B0604020202020204" pitchFamily="34" charset="0"/>
                <a:cs typeface="Arial" panose="020B0604020202020204" pitchFamily="34" charset="0"/>
              </a:rPr>
              <a:t>The 32 Cybersecurity </a:t>
            </a:r>
            <a:r>
              <a:rPr lang="en-US" sz="2000" b="0" dirty="0">
                <a:latin typeface="Arial" panose="020B0604020202020204" pitchFamily="34" charset="0"/>
                <a:cs typeface="Arial" panose="020B0604020202020204" pitchFamily="34" charset="0"/>
              </a:rPr>
              <a:t>domains are separated into two portfolios, </a:t>
            </a:r>
            <a:r>
              <a:rPr lang="en-US" sz="2000" b="0" dirty="0" smtClean="0">
                <a:latin typeface="Arial" panose="020B0604020202020204" pitchFamily="34" charset="0"/>
                <a:cs typeface="Arial" panose="020B0604020202020204" pitchFamily="34" charset="0"/>
              </a:rPr>
              <a:t>Organizational </a:t>
            </a:r>
            <a:r>
              <a:rPr lang="en-US" sz="2000" b="0" dirty="0">
                <a:latin typeface="Arial" panose="020B0604020202020204" pitchFamily="34" charset="0"/>
                <a:cs typeface="Arial" panose="020B0604020202020204" pitchFamily="34" charset="0"/>
              </a:rPr>
              <a:t>section which consist of 10 domains and the Operational/Technical section with 22 domains.</a:t>
            </a:r>
          </a:p>
          <a:p>
            <a:endParaRPr lang="en-US" sz="1800" dirty="0"/>
          </a:p>
        </p:txBody>
      </p:sp>
    </p:spTree>
    <p:extLst>
      <p:ext uri="{BB962C8B-B14F-4D97-AF65-F5344CB8AC3E}">
        <p14:creationId xmlns:p14="http://schemas.microsoft.com/office/powerpoint/2010/main" val="20508213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sz="2400" dirty="0" smtClean="0">
                <a:latin typeface="Arial" panose="020B0604020202020204" pitchFamily="34" charset="0"/>
                <a:cs typeface="Arial" panose="020B0604020202020204" pitchFamily="34" charset="0"/>
              </a:rPr>
              <a:t>IMPLEMENTATION STANDARDS - DOMAINS</a:t>
            </a:r>
            <a:endParaRPr lang="en-US" sz="2400" dirty="0"/>
          </a:p>
        </p:txBody>
      </p:sp>
      <p:pic>
        <p:nvPicPr>
          <p:cNvPr id="6" name="Content Placeholder 5">
            <a:extLst>
              <a:ext uri="{FF2B5EF4-FFF2-40B4-BE49-F238E27FC236}">
                <a16:creationId xmlns:a16="http://schemas.microsoft.com/office/drawing/2014/main" id="{9EFA04F8-5C82-43E7-AFD2-499E25625511}"/>
              </a:ext>
            </a:extLst>
          </p:cNvPr>
          <p:cNvPicPr>
            <a:picLocks noGrp="1"/>
          </p:cNvPicPr>
          <p:nvPr>
            <p:ph idx="1"/>
          </p:nvPr>
        </p:nvPicPr>
        <p:blipFill>
          <a:blip r:embed="rId2"/>
          <a:stretch>
            <a:fillRect/>
          </a:stretch>
        </p:blipFill>
        <p:spPr>
          <a:xfrm>
            <a:off x="864187" y="1196975"/>
            <a:ext cx="7536276" cy="4732338"/>
          </a:xfrm>
          <a:prstGeom prst="rect">
            <a:avLst/>
          </a:prstGeom>
        </p:spPr>
      </p:pic>
    </p:spTree>
    <p:extLst>
      <p:ext uri="{BB962C8B-B14F-4D97-AF65-F5344CB8AC3E}">
        <p14:creationId xmlns:p14="http://schemas.microsoft.com/office/powerpoint/2010/main" val="223326481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a:latin typeface="Arial" panose="020B0604020202020204" pitchFamily="34" charset="0"/>
                <a:cs typeface="Arial" panose="020B0604020202020204" pitchFamily="34" charset="0"/>
              </a:rPr>
              <a:t>Cyber-Risk Management Framework</a:t>
            </a:r>
            <a:endParaRPr lang="en-US" dirty="0"/>
          </a:p>
        </p:txBody>
      </p:sp>
      <p:pic>
        <p:nvPicPr>
          <p:cNvPr id="6" name="Content Placeholder 5"/>
          <p:cNvPicPr>
            <a:picLocks noGrp="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2339752" y="1052736"/>
            <a:ext cx="4584589" cy="4578493"/>
          </a:xfrm>
          <a:prstGeom prst="rect">
            <a:avLst/>
          </a:prstGeom>
          <a:noFill/>
        </p:spPr>
      </p:pic>
      <p:sp>
        <p:nvSpPr>
          <p:cNvPr id="7" name="Text Placeholder 2"/>
          <p:cNvSpPr txBox="1">
            <a:spLocks/>
          </p:cNvSpPr>
          <p:nvPr/>
        </p:nvSpPr>
        <p:spPr>
          <a:xfrm>
            <a:off x="773084" y="1493866"/>
            <a:ext cx="7464828" cy="42751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3">
                  <a:lumMod val="50000"/>
                </a:schemeClr>
              </a:buClr>
              <a:buFont typeface="Wingdings" pitchFamily="2" charset="2"/>
              <a:buChar char="§"/>
              <a:defRPr sz="2400" b="1" kern="1200">
                <a:solidFill>
                  <a:schemeClr val="tx1"/>
                </a:solidFill>
                <a:latin typeface="+mn-lt"/>
                <a:ea typeface="+mn-ea"/>
                <a:cs typeface="+mn-cs"/>
              </a:defRPr>
            </a:lvl1pPr>
            <a:lvl2pPr marL="742950" indent="-285750" algn="l" defTabSz="914400" rtl="0" eaLnBrk="1" latinLnBrk="0" hangingPunct="1">
              <a:spcBef>
                <a:spcPct val="20000"/>
              </a:spcBef>
              <a:buClr>
                <a:schemeClr val="tx1"/>
              </a:buClr>
              <a:buSzPct val="114000"/>
              <a:buFont typeface="Arial" pitchFamily="34" charset="0"/>
              <a:buChar char="•"/>
              <a:defRPr sz="2400" b="1" kern="1200">
                <a:solidFill>
                  <a:schemeClr val="accent6">
                    <a:lumMod val="50000"/>
                  </a:schemeClr>
                </a:solidFill>
                <a:latin typeface="+mn-lt"/>
                <a:ea typeface="+mn-ea"/>
                <a:cs typeface="+mn-cs"/>
              </a:defRPr>
            </a:lvl2pPr>
            <a:lvl3pPr marL="1143000" indent="-228600" algn="l" defTabSz="914400" rtl="0" eaLnBrk="1" latinLnBrk="0" hangingPunct="1">
              <a:spcBef>
                <a:spcPct val="20000"/>
              </a:spcBef>
              <a:buClr>
                <a:schemeClr val="accent3">
                  <a:lumMod val="50000"/>
                </a:schemeClr>
              </a:buClr>
              <a:buSzPct val="74000"/>
              <a:buFont typeface="Courier New" pitchFamily="49" charset="0"/>
              <a:buChar char="o"/>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Char char="Ø"/>
            </a:pPr>
            <a:endParaRPr lang="en-US" dirty="0"/>
          </a:p>
        </p:txBody>
      </p:sp>
      <p:sp>
        <p:nvSpPr>
          <p:cNvPr id="8" name="Rectangle 7"/>
          <p:cNvSpPr/>
          <p:nvPr/>
        </p:nvSpPr>
        <p:spPr>
          <a:xfrm>
            <a:off x="1100821" y="5651401"/>
            <a:ext cx="6927563" cy="369332"/>
          </a:xfrm>
          <a:prstGeom prst="rect">
            <a:avLst/>
          </a:prstGeom>
        </p:spPr>
        <p:txBody>
          <a:bodyPr wrap="square">
            <a:spAutoFit/>
          </a:bodyPr>
          <a:lstStyle/>
          <a:p>
            <a:pPr>
              <a:buFont typeface="Wingdings" pitchFamily="2" charset="2"/>
              <a:buChar char="Ø"/>
            </a:pPr>
            <a:r>
              <a:rPr lang="en-ZA" sz="1200" i="1" dirty="0">
                <a:solidFill>
                  <a:srgbClr val="171616"/>
                </a:solidFill>
                <a:latin typeface="Arial" panose="020B0604020202020204" pitchFamily="34" charset="0"/>
                <a:ea typeface="Calibri" panose="020F0502020204030204" pitchFamily="34" charset="0"/>
                <a:cs typeface="Arial" panose="020B0604020202020204" pitchFamily="34" charset="0"/>
              </a:rPr>
              <a:t>Figure 1. Key Steps to Implement the Cyber Risk Management Framework </a:t>
            </a:r>
            <a:r>
              <a:rPr lang="en-ZA" i="1" dirty="0">
                <a:solidFill>
                  <a:srgbClr val="171616"/>
                </a:solidFill>
                <a:latin typeface="Arial" panose="020B0604020202020204" pitchFamily="34" charset="0"/>
                <a:ea typeface="Calibri" panose="020F0502020204030204" pitchFamily="34" charset="0"/>
                <a:cs typeface="Arial" panose="020B0604020202020204" pitchFamily="34" charset="0"/>
              </a:rPr>
              <a:t>(CRMF)</a:t>
            </a:r>
            <a:endParaRPr lang="en-US" dirty="0"/>
          </a:p>
        </p:txBody>
      </p:sp>
    </p:spTree>
    <p:extLst>
      <p:ext uri="{BB962C8B-B14F-4D97-AF65-F5344CB8AC3E}">
        <p14:creationId xmlns:p14="http://schemas.microsoft.com/office/powerpoint/2010/main" val="230120341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dirty="0">
                <a:solidFill>
                  <a:schemeClr val="accent1">
                    <a:lumMod val="50000"/>
                  </a:schemeClr>
                </a:solidFill>
              </a:rPr>
              <a:t>STEP 1: Cyber R</a:t>
            </a:r>
            <a:r>
              <a:rPr lang="en-ZA" dirty="0" smtClean="0">
                <a:solidFill>
                  <a:schemeClr val="accent1">
                    <a:lumMod val="50000"/>
                  </a:schemeClr>
                </a:solidFill>
              </a:rPr>
              <a:t>isk </a:t>
            </a:r>
            <a:r>
              <a:rPr lang="en-ZA" dirty="0">
                <a:solidFill>
                  <a:schemeClr val="accent1">
                    <a:lumMod val="50000"/>
                  </a:schemeClr>
                </a:solidFill>
              </a:rPr>
              <a:t>M</a:t>
            </a:r>
            <a:r>
              <a:rPr lang="en-ZA" dirty="0" smtClean="0">
                <a:solidFill>
                  <a:schemeClr val="accent1">
                    <a:lumMod val="50000"/>
                  </a:schemeClr>
                </a:solidFill>
              </a:rPr>
              <a:t>anagement </a:t>
            </a:r>
            <a:endParaRPr lang="en-US" dirty="0">
              <a:solidFill>
                <a:schemeClr val="accent1">
                  <a:lumMod val="50000"/>
                </a:schemeClr>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dirty="0"/>
              <a:t>Purpose</a:t>
            </a:r>
            <a:endParaRPr lang="en-ZA" dirty="0"/>
          </a:p>
          <a:p>
            <a:pPr marL="404813" indent="-404813" defTabSz="714375">
              <a:buFont typeface="Arial" panose="020B0604020202020204" pitchFamily="34" charset="0"/>
              <a:buChar char="•"/>
            </a:pPr>
            <a:r>
              <a:rPr lang="en-GB" b="0" dirty="0" smtClean="0"/>
              <a:t>This </a:t>
            </a:r>
            <a:r>
              <a:rPr lang="en-GB" b="0" dirty="0"/>
              <a:t>step aims to carry out essential organisational activities such as </a:t>
            </a:r>
            <a:r>
              <a:rPr lang="en-GB" b="0" dirty="0" smtClean="0"/>
              <a:t>understanding </a:t>
            </a:r>
            <a:r>
              <a:rPr lang="en-GB" b="0" dirty="0"/>
              <a:t>the organisation's context, aligning cyber risk to the </a:t>
            </a:r>
            <a:r>
              <a:rPr lang="en-GB" b="0" dirty="0" smtClean="0"/>
              <a:t>enterprise </a:t>
            </a:r>
            <a:r>
              <a:rPr lang="en-GB" b="0" dirty="0"/>
              <a:t>risk management methodology and understanding the </a:t>
            </a:r>
            <a:r>
              <a:rPr lang="en-GB" b="0" dirty="0" smtClean="0"/>
              <a:t>potential </a:t>
            </a:r>
            <a:r>
              <a:rPr lang="en-GB" b="0" dirty="0"/>
              <a:t>impact on critical crown jewel assets. This important step </a:t>
            </a:r>
            <a:r>
              <a:rPr lang="en-GB" b="0" dirty="0" smtClean="0"/>
              <a:t>is </a:t>
            </a:r>
            <a:r>
              <a:rPr lang="en-GB" b="0" dirty="0"/>
              <a:t>to help prepare the organisation to manage its security and </a:t>
            </a:r>
            <a:r>
              <a:rPr lang="en-GB" b="0" dirty="0" smtClean="0"/>
              <a:t>privacy </a:t>
            </a:r>
            <a:r>
              <a:rPr lang="en-GB" b="0" dirty="0"/>
              <a:t>risks using the Cyber Risk Management Framework.</a:t>
            </a:r>
            <a:endParaRPr lang="en-ZA" b="0" dirty="0"/>
          </a:p>
          <a:p>
            <a:pPr marL="0" indent="0" defTabSz="714375">
              <a:buNone/>
            </a:pPr>
            <a:endParaRPr lang="en-ZA" dirty="0" smtClean="0"/>
          </a:p>
          <a:p>
            <a:pPr marL="0" indent="0" defTabSz="714375">
              <a:buNone/>
            </a:pPr>
            <a:r>
              <a:rPr lang="en-ZA" dirty="0" smtClean="0"/>
              <a:t>Outcomes</a:t>
            </a:r>
            <a:r>
              <a:rPr lang="en-ZA" dirty="0"/>
              <a:t>: </a:t>
            </a:r>
          </a:p>
          <a:p>
            <a:pPr marL="404813" lvl="1" indent="-404813"/>
            <a:r>
              <a:rPr lang="en-ZA" b="0" dirty="0">
                <a:solidFill>
                  <a:schemeClr val="tx1"/>
                </a:solidFill>
              </a:rPr>
              <a:t>key risk management roles identified </a:t>
            </a:r>
            <a:r>
              <a:rPr lang="en-ZA" b="0" dirty="0" smtClean="0">
                <a:solidFill>
                  <a:schemeClr val="tx1"/>
                </a:solidFill>
              </a:rPr>
              <a:t>(</a:t>
            </a:r>
            <a:r>
              <a:rPr lang="en-ZA" b="0" dirty="0">
                <a:solidFill>
                  <a:schemeClr val="tx1"/>
                </a:solidFill>
              </a:rPr>
              <a:t>e.g</a:t>
            </a:r>
            <a:r>
              <a:rPr lang="en-ZA" b="0" dirty="0" smtClean="0">
                <a:solidFill>
                  <a:schemeClr val="tx1"/>
                </a:solidFill>
              </a:rPr>
              <a:t>. </a:t>
            </a:r>
            <a:r>
              <a:rPr lang="en-ZA" sz="1900" dirty="0" smtClean="0">
                <a:solidFill>
                  <a:schemeClr val="tx1"/>
                </a:solidFill>
              </a:rPr>
              <a:t>LACK OF CHANGE MANAGEMENT CONTROLS)</a:t>
            </a:r>
          </a:p>
          <a:p>
            <a:pPr marL="404813" lvl="1" indent="-404813"/>
            <a:r>
              <a:rPr lang="en-ZA" b="0" dirty="0" smtClean="0">
                <a:solidFill>
                  <a:schemeClr val="tx1"/>
                </a:solidFill>
              </a:rPr>
              <a:t>organisational risk management strategy established, risk tolerance determined</a:t>
            </a:r>
          </a:p>
          <a:p>
            <a:pPr marL="404813" lvl="1" indent="-404813"/>
            <a:r>
              <a:rPr lang="en-ZA" b="0" dirty="0" smtClean="0">
                <a:solidFill>
                  <a:schemeClr val="tx1"/>
                </a:solidFill>
              </a:rPr>
              <a:t>organisation-wide </a:t>
            </a:r>
            <a:r>
              <a:rPr lang="en-ZA" b="0" dirty="0">
                <a:solidFill>
                  <a:schemeClr val="tx1"/>
                </a:solidFill>
              </a:rPr>
              <a:t>risk assessment</a:t>
            </a:r>
          </a:p>
          <a:p>
            <a:pPr marL="404813" lvl="1" indent="-404813"/>
            <a:r>
              <a:rPr lang="en-ZA" b="0" dirty="0">
                <a:solidFill>
                  <a:schemeClr val="tx1"/>
                </a:solidFill>
              </a:rPr>
              <a:t>organisation-wide strategy for continuous monitoring developed and implemented</a:t>
            </a:r>
          </a:p>
          <a:p>
            <a:endParaRPr lang="en-ZA" dirty="0"/>
          </a:p>
          <a:p>
            <a:endParaRPr lang="en-US" dirty="0">
              <a:solidFill>
                <a:srgbClr val="00B0F0"/>
              </a:solidFill>
            </a:endParaRPr>
          </a:p>
        </p:txBody>
      </p:sp>
    </p:spTree>
    <p:extLst>
      <p:ext uri="{BB962C8B-B14F-4D97-AF65-F5344CB8AC3E}">
        <p14:creationId xmlns:p14="http://schemas.microsoft.com/office/powerpoint/2010/main" val="1867405985"/>
      </p:ext>
    </p:extLst>
  </p:cSld>
  <p:clrMapOvr>
    <a:masterClrMapping/>
  </p:clrMapOvr>
  <mc:AlternateContent xmlns:mc="http://schemas.openxmlformats.org/markup-compatibility/2006" xmlns:p14="http://schemas.microsoft.com/office/powerpoint/2010/main">
    <mc:Choice Requires="p14">
      <p:transition p14:dur="10">
        <p:dissolve/>
      </p:transition>
    </mc:Choice>
    <mc:Fallback xmlns="">
      <p:transition>
        <p:dissolv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155356"/>
            <a:ext cx="7200800" cy="593502"/>
          </a:xfrm>
        </p:spPr>
        <p:txBody>
          <a:bodyPr>
            <a:noAutofit/>
          </a:bodyPr>
          <a:lstStyle/>
          <a:p>
            <a:pPr algn="ctr"/>
            <a:r>
              <a:rPr lang="en-ZA" sz="2800" dirty="0">
                <a:solidFill>
                  <a:schemeClr val="accent1">
                    <a:lumMod val="50000"/>
                  </a:schemeClr>
                </a:solidFill>
              </a:rPr>
              <a:t>STEP 2: </a:t>
            </a:r>
            <a:r>
              <a:rPr lang="en-GB" sz="2800" dirty="0">
                <a:solidFill>
                  <a:schemeClr val="accent1">
                    <a:lumMod val="50000"/>
                  </a:schemeClr>
                </a:solidFill>
              </a:rPr>
              <a:t>Select Cybersecurity </a:t>
            </a:r>
            <a:r>
              <a:rPr lang="en-GB" sz="2800" dirty="0" smtClean="0">
                <a:solidFill>
                  <a:schemeClr val="accent1">
                    <a:lumMod val="50000"/>
                  </a:schemeClr>
                </a:solidFill>
              </a:rPr>
              <a:t>Controls</a:t>
            </a:r>
            <a:endParaRPr lang="en-US" sz="2800" dirty="0">
              <a:solidFill>
                <a:schemeClr val="accent1">
                  <a:lumMod val="50000"/>
                </a:schemeClr>
              </a:solidFill>
            </a:endParaRPr>
          </a:p>
        </p:txBody>
      </p:sp>
      <p:sp>
        <p:nvSpPr>
          <p:cNvPr id="3" name="Content Placeholder 2"/>
          <p:cNvSpPr>
            <a:spLocks noGrp="1"/>
          </p:cNvSpPr>
          <p:nvPr>
            <p:ph idx="1"/>
          </p:nvPr>
        </p:nvSpPr>
        <p:spPr>
          <a:xfrm>
            <a:off x="251521" y="1196752"/>
            <a:ext cx="8424936" cy="3698299"/>
          </a:xfrm>
        </p:spPr>
        <p:txBody>
          <a:bodyPr>
            <a:normAutofit fontScale="92500" lnSpcReduction="20000"/>
          </a:bodyPr>
          <a:lstStyle/>
          <a:p>
            <a:pPr marL="0" indent="0">
              <a:buNone/>
            </a:pPr>
            <a:r>
              <a:rPr lang="en-GB" dirty="0" smtClean="0"/>
              <a:t>Purpose</a:t>
            </a:r>
            <a:endParaRPr lang="en-ZA" dirty="0"/>
          </a:p>
          <a:p>
            <a:pPr>
              <a:buFont typeface="Arial" panose="020B0604020202020204" pitchFamily="34" charset="0"/>
              <a:buChar char="•"/>
            </a:pPr>
            <a:r>
              <a:rPr lang="en-GB" b="0" dirty="0" smtClean="0">
                <a:solidFill>
                  <a:schemeClr val="tx1"/>
                </a:solidFill>
              </a:rPr>
              <a:t>This </a:t>
            </a:r>
            <a:r>
              <a:rPr lang="en-GB" b="0" dirty="0">
                <a:solidFill>
                  <a:schemeClr val="tx1"/>
                </a:solidFill>
              </a:rPr>
              <a:t>step aims to select, enhance, and document the controls </a:t>
            </a:r>
            <a:r>
              <a:rPr lang="en-GB" b="0" dirty="0" smtClean="0">
                <a:solidFill>
                  <a:schemeClr val="tx1"/>
                </a:solidFill>
              </a:rPr>
              <a:t>necessary </a:t>
            </a:r>
            <a:r>
              <a:rPr lang="en-GB" b="0" dirty="0">
                <a:solidFill>
                  <a:schemeClr val="tx1"/>
                </a:solidFill>
              </a:rPr>
              <a:t>to protect the organisation and information </a:t>
            </a:r>
            <a:r>
              <a:rPr lang="en-GB" b="0" dirty="0" smtClean="0">
                <a:solidFill>
                  <a:schemeClr val="tx1"/>
                </a:solidFill>
              </a:rPr>
              <a:t>systems </a:t>
            </a:r>
            <a:r>
              <a:rPr lang="en-GB" b="0" dirty="0">
                <a:solidFill>
                  <a:schemeClr val="tx1"/>
                </a:solidFill>
              </a:rPr>
              <a:t>commensurate with the risk to organisational </a:t>
            </a:r>
            <a:r>
              <a:rPr lang="en-GB" b="0" dirty="0" smtClean="0">
                <a:solidFill>
                  <a:schemeClr val="tx1"/>
                </a:solidFill>
              </a:rPr>
              <a:t>operations</a:t>
            </a:r>
            <a:r>
              <a:rPr lang="en-GB" b="0" dirty="0">
                <a:solidFill>
                  <a:schemeClr val="tx1"/>
                </a:solidFill>
              </a:rPr>
              <a:t>, assets, individuals, critical information </a:t>
            </a:r>
            <a:r>
              <a:rPr lang="en-GB" b="0" dirty="0" smtClean="0">
                <a:solidFill>
                  <a:schemeClr val="tx1"/>
                </a:solidFill>
              </a:rPr>
              <a:t>infrastructure</a:t>
            </a:r>
            <a:r>
              <a:rPr lang="en-GB" b="0" dirty="0">
                <a:solidFill>
                  <a:schemeClr val="tx1"/>
                </a:solidFill>
              </a:rPr>
              <a:t>, and the country.</a:t>
            </a:r>
            <a:endParaRPr lang="en-ZA" b="0" dirty="0">
              <a:solidFill>
                <a:schemeClr val="tx1"/>
              </a:solidFill>
            </a:endParaRPr>
          </a:p>
          <a:p>
            <a:pPr marL="0" indent="0">
              <a:buNone/>
            </a:pPr>
            <a:endParaRPr lang="en-ZA" dirty="0" smtClean="0"/>
          </a:p>
          <a:p>
            <a:pPr marL="0" indent="0">
              <a:buNone/>
            </a:pPr>
            <a:r>
              <a:rPr lang="en-ZA" dirty="0" smtClean="0"/>
              <a:t>Outcomes</a:t>
            </a:r>
            <a:r>
              <a:rPr lang="en-ZA" dirty="0"/>
              <a:t>: </a:t>
            </a:r>
          </a:p>
          <a:p>
            <a:pPr marL="339725" lvl="1" indent="-339725"/>
            <a:r>
              <a:rPr lang="en-ZA" b="0" dirty="0" smtClean="0">
                <a:solidFill>
                  <a:schemeClr val="tx1"/>
                </a:solidFill>
              </a:rPr>
              <a:t>Control </a:t>
            </a:r>
            <a:r>
              <a:rPr lang="en-ZA" b="0" dirty="0">
                <a:solidFill>
                  <a:schemeClr val="tx1"/>
                </a:solidFill>
              </a:rPr>
              <a:t>baselines selected and tailored</a:t>
            </a:r>
          </a:p>
          <a:p>
            <a:pPr marL="339725" lvl="1" indent="-339725"/>
            <a:r>
              <a:rPr lang="en-ZA" b="0" dirty="0">
                <a:solidFill>
                  <a:schemeClr val="tx1"/>
                </a:solidFill>
              </a:rPr>
              <a:t>Controls allocated to specific risk requirements</a:t>
            </a:r>
          </a:p>
          <a:p>
            <a:pPr marL="339725" lvl="1" indent="-339725"/>
            <a:r>
              <a:rPr lang="en-ZA" b="0" dirty="0">
                <a:solidFill>
                  <a:schemeClr val="tx1"/>
                </a:solidFill>
              </a:rPr>
              <a:t>Security and privacy plans that reflect the control selection and allocation are reviewed and approved</a:t>
            </a:r>
          </a:p>
          <a:p>
            <a:endParaRPr lang="en-US" dirty="0"/>
          </a:p>
        </p:txBody>
      </p:sp>
    </p:spTree>
    <p:extLst>
      <p:ext uri="{BB962C8B-B14F-4D97-AF65-F5344CB8AC3E}">
        <p14:creationId xmlns:p14="http://schemas.microsoft.com/office/powerpoint/2010/main" val="1377996108"/>
      </p:ext>
    </p:extLst>
  </p:cSld>
  <p:clrMapOvr>
    <a:masterClrMapping/>
  </p:clrMapOvr>
  <mc:AlternateContent xmlns:mc="http://schemas.openxmlformats.org/markup-compatibility/2006" xmlns:p14="http://schemas.microsoft.com/office/powerpoint/2010/main">
    <mc:Choice Requires="p14">
      <p:transition p14:dur="10">
        <p:dissolve/>
      </p:transition>
    </mc:Choice>
    <mc:Fallback xmlns="">
      <p:transition>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latin typeface="Arial" panose="020B0604020202020204" pitchFamily="34" charset="0"/>
                <a:cs typeface="Arial" panose="020B0604020202020204" pitchFamily="34" charset="0"/>
              </a:rPr>
              <a:t>Presentation Overview</a:t>
            </a:r>
            <a:endParaRPr lang="en-ZA" dirty="0"/>
          </a:p>
        </p:txBody>
      </p:sp>
      <p:sp>
        <p:nvSpPr>
          <p:cNvPr id="3" name="Content Placeholder 2"/>
          <p:cNvSpPr>
            <a:spLocks noGrp="1"/>
          </p:cNvSpPr>
          <p:nvPr>
            <p:ph idx="1"/>
          </p:nvPr>
        </p:nvSpPr>
        <p:spPr/>
        <p:txBody>
          <a:bodyPr>
            <a:normAutofit lnSpcReduction="10000"/>
          </a:bodyPr>
          <a:lstStyle/>
          <a:p>
            <a:pPr marL="457200" indent="-457200">
              <a:buFont typeface="+mj-lt"/>
              <a:buAutoNum type="arabicPeriod"/>
            </a:pPr>
            <a:r>
              <a:rPr lang="en-ZA" sz="2300" b="0" dirty="0" smtClean="0">
                <a:latin typeface="Arial" panose="020B0604020202020204" pitchFamily="34" charset="0"/>
                <a:cs typeface="Arial" panose="020B0604020202020204" pitchFamily="34" charset="0"/>
              </a:rPr>
              <a:t>Mandate</a:t>
            </a:r>
            <a:endParaRPr lang="en-ZA" sz="2300" b="0" dirty="0">
              <a:latin typeface="Arial" panose="020B0604020202020204" pitchFamily="34" charset="0"/>
              <a:cs typeface="Arial" panose="020B0604020202020204" pitchFamily="34" charset="0"/>
            </a:endParaRPr>
          </a:p>
          <a:p>
            <a:pPr marL="457200" indent="-457200">
              <a:buFont typeface="+mj-lt"/>
              <a:buAutoNum type="arabicPeriod"/>
            </a:pPr>
            <a:endParaRPr lang="en-ZA" sz="2300" b="0" dirty="0">
              <a:latin typeface="Arial" panose="020B0604020202020204" pitchFamily="34" charset="0"/>
              <a:cs typeface="Arial" panose="020B0604020202020204" pitchFamily="34" charset="0"/>
            </a:endParaRPr>
          </a:p>
          <a:p>
            <a:pPr marL="457200" indent="-457200">
              <a:buFont typeface="+mj-lt"/>
              <a:buAutoNum type="arabicPeriod"/>
            </a:pPr>
            <a:r>
              <a:rPr lang="en-ZA" sz="2300" b="0" dirty="0" smtClean="0">
                <a:latin typeface="Arial" panose="020B0604020202020204" pitchFamily="34" charset="0"/>
                <a:cs typeface="Arial" panose="020B0604020202020204" pitchFamily="34" charset="0"/>
              </a:rPr>
              <a:t>SSA </a:t>
            </a:r>
            <a:r>
              <a:rPr lang="en-ZA" sz="2300" b="0" dirty="0">
                <a:latin typeface="Arial" panose="020B0604020202020204" pitchFamily="34" charset="0"/>
                <a:cs typeface="Arial" panose="020B0604020202020204" pitchFamily="34" charset="0"/>
              </a:rPr>
              <a:t>Role on Information / Cybersecurity</a:t>
            </a:r>
          </a:p>
          <a:p>
            <a:pPr marL="457200" indent="-457200">
              <a:buFont typeface="+mj-lt"/>
              <a:buAutoNum type="arabicPeriod"/>
            </a:pPr>
            <a:endParaRPr lang="en-ZA" sz="2300" b="0" dirty="0">
              <a:latin typeface="Arial" panose="020B0604020202020204" pitchFamily="34" charset="0"/>
              <a:cs typeface="Arial" panose="020B0604020202020204" pitchFamily="34" charset="0"/>
            </a:endParaRPr>
          </a:p>
          <a:p>
            <a:pPr lvl="1"/>
            <a:r>
              <a:rPr lang="en-ZA" sz="2300" b="0" dirty="0">
                <a:solidFill>
                  <a:schemeClr val="tx1"/>
                </a:solidFill>
                <a:latin typeface="Arial" panose="020B0604020202020204" pitchFamily="34" charset="0"/>
                <a:cs typeface="Arial" panose="020B0604020202020204" pitchFamily="34" charset="0"/>
              </a:rPr>
              <a:t> ICT Risk and Assurance Services</a:t>
            </a:r>
          </a:p>
          <a:p>
            <a:pPr lvl="1"/>
            <a:r>
              <a:rPr lang="en-ZA" sz="2300" b="0" dirty="0">
                <a:solidFill>
                  <a:schemeClr val="tx1"/>
                </a:solidFill>
                <a:latin typeface="Arial" panose="020B0604020202020204" pitchFamily="34" charset="0"/>
                <a:cs typeface="Arial" panose="020B0604020202020204" pitchFamily="34" charset="0"/>
              </a:rPr>
              <a:t> Monitoring </a:t>
            </a:r>
            <a:r>
              <a:rPr lang="en-ZA" sz="2300" b="0" dirty="0" smtClean="0">
                <a:solidFill>
                  <a:schemeClr val="tx1"/>
                </a:solidFill>
                <a:latin typeface="Arial" panose="020B0604020202020204" pitchFamily="34" charset="0"/>
                <a:cs typeface="Arial" panose="020B0604020202020204" pitchFamily="34" charset="0"/>
              </a:rPr>
              <a:t>Service</a:t>
            </a:r>
          </a:p>
          <a:p>
            <a:pPr marL="457200" lvl="1" indent="0">
              <a:buNone/>
            </a:pPr>
            <a:endParaRPr lang="en-ZA" sz="2300"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ZA" sz="2300" b="0" dirty="0" smtClean="0">
                <a:latin typeface="Arial" panose="020B0604020202020204" pitchFamily="34" charset="0"/>
                <a:cs typeface="Arial" panose="020B0604020202020204" pitchFamily="34" charset="0"/>
              </a:rPr>
              <a:t>Common Challenges Identified within Organs of State</a:t>
            </a:r>
          </a:p>
          <a:p>
            <a:pPr marL="457200" indent="-457200">
              <a:buFont typeface="+mj-lt"/>
              <a:buAutoNum type="arabicPeriod"/>
            </a:pPr>
            <a:endParaRPr lang="en-ZA" sz="2300" b="0" dirty="0" smtClean="0">
              <a:latin typeface="Arial" panose="020B0604020202020204" pitchFamily="34" charset="0"/>
              <a:cs typeface="Arial" panose="020B0604020202020204" pitchFamily="34" charset="0"/>
            </a:endParaRPr>
          </a:p>
          <a:p>
            <a:pPr marL="457200" indent="-457200">
              <a:buFont typeface="+mj-lt"/>
              <a:buAutoNum type="arabicPeriod"/>
            </a:pPr>
            <a:r>
              <a:rPr lang="en-ZA" sz="2300" b="0" dirty="0" smtClean="0">
                <a:latin typeface="Arial" panose="020B0604020202020204" pitchFamily="34" charset="0"/>
                <a:cs typeface="Arial" panose="020B0604020202020204" pitchFamily="34" charset="0"/>
              </a:rPr>
              <a:t>Cybersecurity Risk Management Framework</a:t>
            </a:r>
          </a:p>
          <a:p>
            <a:pPr marL="457200" indent="-457200">
              <a:buFont typeface="+mj-lt"/>
              <a:buAutoNum type="arabicPeriod"/>
            </a:pPr>
            <a:endParaRPr lang="en-ZA" sz="2300" b="0" dirty="0" smtClean="0">
              <a:latin typeface="Arial" panose="020B0604020202020204" pitchFamily="34" charset="0"/>
              <a:cs typeface="Arial" panose="020B0604020202020204" pitchFamily="34" charset="0"/>
            </a:endParaRPr>
          </a:p>
          <a:p>
            <a:pPr marL="457200" indent="-457200">
              <a:buFont typeface="+mj-lt"/>
              <a:buAutoNum type="arabicPeriod"/>
            </a:pPr>
            <a:r>
              <a:rPr lang="en-ZA" sz="2300" b="0" dirty="0" smtClean="0">
                <a:latin typeface="Arial" panose="020B0604020202020204" pitchFamily="34" charset="0"/>
                <a:cs typeface="Arial" panose="020B0604020202020204" pitchFamily="34" charset="0"/>
              </a:rPr>
              <a:t>Questions</a:t>
            </a:r>
            <a:endParaRPr lang="en-ZA" sz="2300" b="0" dirty="0">
              <a:latin typeface="Arial" panose="020B0604020202020204" pitchFamily="34" charset="0"/>
              <a:cs typeface="Arial" panose="020B0604020202020204" pitchFamily="34" charset="0"/>
            </a:endParaRPr>
          </a:p>
          <a:p>
            <a:pPr marL="457200" indent="-457200">
              <a:buFont typeface="+mj-lt"/>
              <a:buAutoNum type="arabicPeriod"/>
            </a:pPr>
            <a:endParaRPr lang="en-GB" dirty="0" smtClean="0"/>
          </a:p>
          <a:p>
            <a:pPr marL="0" indent="0">
              <a:buNone/>
            </a:pPr>
            <a:endParaRPr lang="en-ZA" dirty="0"/>
          </a:p>
          <a:p>
            <a:pPr marL="0" indent="0">
              <a:buNone/>
            </a:pPr>
            <a:endParaRPr lang="en-ZA" sz="1800" dirty="0"/>
          </a:p>
        </p:txBody>
      </p:sp>
    </p:spTree>
    <p:extLst>
      <p:ext uri="{BB962C8B-B14F-4D97-AF65-F5344CB8AC3E}">
        <p14:creationId xmlns:p14="http://schemas.microsoft.com/office/powerpoint/2010/main" val="16091263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dirty="0">
                <a:solidFill>
                  <a:schemeClr val="accent1">
                    <a:lumMod val="50000"/>
                  </a:schemeClr>
                </a:solidFill>
              </a:rPr>
              <a:t>Step 3: Implement Cybersecurity Controls</a:t>
            </a:r>
            <a:endParaRPr lang="en-US" dirty="0">
              <a:solidFill>
                <a:schemeClr val="accent1">
                  <a:lumMod val="50000"/>
                </a:schemeClr>
              </a:solidFill>
            </a:endParaRPr>
          </a:p>
        </p:txBody>
      </p:sp>
      <p:sp>
        <p:nvSpPr>
          <p:cNvPr id="3" name="Content Placeholder 2"/>
          <p:cNvSpPr>
            <a:spLocks noGrp="1"/>
          </p:cNvSpPr>
          <p:nvPr>
            <p:ph idx="1"/>
          </p:nvPr>
        </p:nvSpPr>
        <p:spPr>
          <a:xfrm>
            <a:off x="107504" y="1268760"/>
            <a:ext cx="8761845" cy="4732433"/>
          </a:xfrm>
        </p:spPr>
        <p:txBody>
          <a:bodyPr>
            <a:normAutofit/>
          </a:bodyPr>
          <a:lstStyle/>
          <a:p>
            <a:pPr indent="-173038">
              <a:buNone/>
            </a:pPr>
            <a:r>
              <a:rPr lang="en-ZA" sz="2000" dirty="0"/>
              <a:t>Purpose</a:t>
            </a:r>
          </a:p>
          <a:p>
            <a:pPr marL="512762">
              <a:buFont typeface="Arial" panose="020B0604020202020204" pitchFamily="34" charset="0"/>
              <a:buChar char="•"/>
            </a:pPr>
            <a:r>
              <a:rPr lang="en-ZA" sz="2000" b="0" dirty="0"/>
              <a:t>To implement the controls in the security and privacy plans for the system and the organisation and to document the specific details of the control implementation in a baseline configuration</a:t>
            </a:r>
            <a:r>
              <a:rPr lang="en-ZA" sz="2000" b="0" dirty="0" smtClean="0"/>
              <a:t>.</a:t>
            </a:r>
          </a:p>
          <a:p>
            <a:pPr indent="-173038">
              <a:buNone/>
            </a:pPr>
            <a:endParaRPr lang="en-ZA" sz="2000" b="0" dirty="0"/>
          </a:p>
          <a:p>
            <a:pPr indent="-173038">
              <a:buNone/>
            </a:pPr>
            <a:r>
              <a:rPr lang="en-ZA" sz="2000" dirty="0"/>
              <a:t>Outcomes: </a:t>
            </a:r>
          </a:p>
          <a:p>
            <a:pPr marL="509588" lvl="1" indent="-339725"/>
            <a:r>
              <a:rPr lang="en-ZA" sz="2000" b="0" dirty="0">
                <a:solidFill>
                  <a:schemeClr val="tx1"/>
                </a:solidFill>
              </a:rPr>
              <a:t>Controls specified in security and privacy plans implemented</a:t>
            </a:r>
          </a:p>
          <a:p>
            <a:pPr marL="509588" lvl="1" indent="-339725"/>
            <a:r>
              <a:rPr lang="en-ZA" sz="2000" b="0" dirty="0">
                <a:solidFill>
                  <a:schemeClr val="tx1"/>
                </a:solidFill>
              </a:rPr>
              <a:t>Security and privacy plans updated to reflect controls as implemented</a:t>
            </a:r>
          </a:p>
          <a:p>
            <a:pPr indent="-173038"/>
            <a:endParaRPr lang="en-ZA" dirty="0"/>
          </a:p>
          <a:p>
            <a:endParaRPr lang="en-US" sz="1800" dirty="0"/>
          </a:p>
        </p:txBody>
      </p:sp>
    </p:spTree>
    <p:extLst>
      <p:ext uri="{BB962C8B-B14F-4D97-AF65-F5344CB8AC3E}">
        <p14:creationId xmlns:p14="http://schemas.microsoft.com/office/powerpoint/2010/main" val="393770232"/>
      </p:ext>
    </p:extLst>
  </p:cSld>
  <p:clrMapOvr>
    <a:masterClrMapping/>
  </p:clrMapOvr>
  <mc:AlternateContent xmlns:mc="http://schemas.openxmlformats.org/markup-compatibility/2006" xmlns:p14="http://schemas.microsoft.com/office/powerpoint/2010/main">
    <mc:Choice Requires="p14">
      <p:transition p14:dur="10">
        <p:dissolve/>
      </p:transition>
    </mc:Choice>
    <mc:Fallback xmlns="">
      <p:transition>
        <p:dissolv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92696"/>
            <a:ext cx="7560840" cy="88044"/>
          </a:xfrm>
        </p:spPr>
        <p:txBody>
          <a:bodyPr>
            <a:noAutofit/>
          </a:bodyPr>
          <a:lstStyle/>
          <a:p>
            <a:pPr algn="ctr"/>
            <a:r>
              <a:rPr lang="en-ZA" dirty="0">
                <a:solidFill>
                  <a:schemeClr val="accent1">
                    <a:lumMod val="50000"/>
                  </a:schemeClr>
                </a:solidFill>
              </a:rPr>
              <a:t>Step 4: Assess Cybersecurity Controls</a:t>
            </a:r>
            <a:br>
              <a:rPr lang="en-ZA" dirty="0">
                <a:solidFill>
                  <a:schemeClr val="accent1">
                    <a:lumMod val="50000"/>
                  </a:schemeClr>
                </a:solidFill>
              </a:rPr>
            </a:br>
            <a:r>
              <a:rPr lang="en-ZA" sz="2800" dirty="0">
                <a:solidFill>
                  <a:schemeClr val="tx1"/>
                </a:solidFill>
              </a:rPr>
              <a:t/>
            </a:r>
            <a:br>
              <a:rPr lang="en-ZA" sz="2800" dirty="0">
                <a:solidFill>
                  <a:schemeClr val="tx1"/>
                </a:solidFill>
              </a:rPr>
            </a:br>
            <a:endParaRPr lang="en-US" sz="2800"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ZA" dirty="0"/>
              <a:t>Purpose</a:t>
            </a:r>
          </a:p>
          <a:p>
            <a:pPr lvl="1"/>
            <a:r>
              <a:rPr lang="en-ZA" b="0" dirty="0">
                <a:solidFill>
                  <a:schemeClr val="tx1"/>
                </a:solidFill>
              </a:rPr>
              <a:t>The Assess step aims to ensure relevant controls are implemented correctly, operating as intended, and producing the desired outcome of meeting the security and privacy requirements for the system and the organisation.</a:t>
            </a:r>
          </a:p>
          <a:p>
            <a:pPr marL="0" indent="0">
              <a:buNone/>
            </a:pPr>
            <a:r>
              <a:rPr lang="en-ZA" dirty="0"/>
              <a:t>Outcomes: </a:t>
            </a:r>
          </a:p>
          <a:p>
            <a:pPr lvl="1"/>
            <a:r>
              <a:rPr lang="en-ZA" b="0" dirty="0">
                <a:solidFill>
                  <a:schemeClr val="tx1"/>
                </a:solidFill>
              </a:rPr>
              <a:t>Assessor/assessment team selected</a:t>
            </a:r>
          </a:p>
          <a:p>
            <a:pPr lvl="1"/>
            <a:r>
              <a:rPr lang="en-ZA" b="0" dirty="0">
                <a:solidFill>
                  <a:schemeClr val="tx1"/>
                </a:solidFill>
              </a:rPr>
              <a:t>Assessment plans are developed, reviewed and approved</a:t>
            </a:r>
          </a:p>
          <a:p>
            <a:pPr lvl="1"/>
            <a:r>
              <a:rPr lang="en-ZA" b="0" dirty="0">
                <a:solidFill>
                  <a:schemeClr val="tx1"/>
                </a:solidFill>
              </a:rPr>
              <a:t>Control assessments are conducted per assessment plans</a:t>
            </a:r>
          </a:p>
          <a:p>
            <a:pPr lvl="1"/>
            <a:r>
              <a:rPr lang="en-ZA" b="0" dirty="0">
                <a:solidFill>
                  <a:schemeClr val="tx1"/>
                </a:solidFill>
              </a:rPr>
              <a:t>Security and privacy assessment reports are developed</a:t>
            </a:r>
          </a:p>
          <a:p>
            <a:pPr lvl="1"/>
            <a:r>
              <a:rPr lang="en-ZA" b="0" dirty="0">
                <a:solidFill>
                  <a:schemeClr val="tx1"/>
                </a:solidFill>
              </a:rPr>
              <a:t>Remediation actions to address deficiencies in controls are developed</a:t>
            </a:r>
          </a:p>
          <a:p>
            <a:pPr lvl="1"/>
            <a:r>
              <a:rPr lang="en-ZA" b="0" dirty="0">
                <a:solidFill>
                  <a:schemeClr val="tx1"/>
                </a:solidFill>
              </a:rPr>
              <a:t>Plan of action and milestones developed</a:t>
            </a:r>
          </a:p>
          <a:p>
            <a:pPr lvl="1"/>
            <a:endParaRPr lang="en-ZA" b="0" dirty="0">
              <a:solidFill>
                <a:schemeClr val="tx1"/>
              </a:solidFill>
            </a:endParaRPr>
          </a:p>
          <a:p>
            <a:pPr marL="457200" lvl="1" indent="0">
              <a:buNone/>
            </a:pPr>
            <a:endParaRPr lang="en-ZA" b="0" dirty="0">
              <a:solidFill>
                <a:srgbClr val="FF0000"/>
              </a:solidFill>
            </a:endParaRPr>
          </a:p>
          <a:p>
            <a:endParaRPr lang="en-US" dirty="0"/>
          </a:p>
        </p:txBody>
      </p:sp>
    </p:spTree>
    <p:extLst>
      <p:ext uri="{BB962C8B-B14F-4D97-AF65-F5344CB8AC3E}">
        <p14:creationId xmlns:p14="http://schemas.microsoft.com/office/powerpoint/2010/main" val="43898340"/>
      </p:ext>
    </p:extLst>
  </p:cSld>
  <p:clrMapOvr>
    <a:masterClrMapping/>
  </p:clrMapOvr>
  <mc:AlternateContent xmlns:mc="http://schemas.openxmlformats.org/markup-compatibility/2006" xmlns:p14="http://schemas.microsoft.com/office/powerpoint/2010/main">
    <mc:Choice Requires="p14">
      <p:transition p14:dur="10">
        <p:dissolve/>
      </p:transition>
    </mc:Choice>
    <mc:Fallback xmlns="">
      <p:transition>
        <p:dissolv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568" y="375881"/>
            <a:ext cx="7560840" cy="404860"/>
          </a:xfrm>
        </p:spPr>
        <p:txBody>
          <a:bodyPr>
            <a:noAutofit/>
          </a:bodyPr>
          <a:lstStyle/>
          <a:p>
            <a:pPr algn="ctr"/>
            <a:r>
              <a:rPr lang="en-ZA" sz="2800" dirty="0">
                <a:solidFill>
                  <a:schemeClr val="accent1">
                    <a:lumMod val="50000"/>
                  </a:schemeClr>
                </a:solidFill>
              </a:rPr>
              <a:t>Step </a:t>
            </a:r>
            <a:r>
              <a:rPr lang="en-ZA" sz="2800" dirty="0" smtClean="0">
                <a:solidFill>
                  <a:schemeClr val="accent1">
                    <a:lumMod val="50000"/>
                  </a:schemeClr>
                </a:solidFill>
              </a:rPr>
              <a:t>5: Monitor the Environment</a:t>
            </a:r>
            <a:r>
              <a:rPr lang="en-ZA" sz="2800" dirty="0">
                <a:solidFill>
                  <a:schemeClr val="accent1">
                    <a:lumMod val="50000"/>
                  </a:schemeClr>
                </a:solidFill>
              </a:rPr>
              <a:t/>
            </a:r>
            <a:br>
              <a:rPr lang="en-ZA" sz="2800" dirty="0">
                <a:solidFill>
                  <a:schemeClr val="accent1">
                    <a:lumMod val="50000"/>
                  </a:schemeClr>
                </a:solidFill>
              </a:rPr>
            </a:br>
            <a:endParaRPr lang="en-US" sz="2800" dirty="0">
              <a:solidFill>
                <a:schemeClr val="accent1">
                  <a:lumMod val="50000"/>
                </a:schemeClr>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ZA" dirty="0"/>
              <a:t>Purpose</a:t>
            </a:r>
          </a:p>
          <a:p>
            <a:pPr lvl="1"/>
            <a:r>
              <a:rPr lang="en-ZA" b="0" dirty="0">
                <a:solidFill>
                  <a:schemeClr val="tx1"/>
                </a:solidFill>
              </a:rPr>
              <a:t>The </a:t>
            </a:r>
            <a:r>
              <a:rPr lang="en-ZA" b="0" dirty="0" smtClean="0">
                <a:solidFill>
                  <a:schemeClr val="tx1"/>
                </a:solidFill>
              </a:rPr>
              <a:t>purpose is to monitor the ongoing situational awareness of the security and privacy posture of the organisation in support of cyber risk management decisions.</a:t>
            </a:r>
            <a:endParaRPr lang="en-ZA" b="0" dirty="0">
              <a:solidFill>
                <a:schemeClr val="tx1"/>
              </a:solidFill>
            </a:endParaRPr>
          </a:p>
          <a:p>
            <a:pPr marL="0" indent="0">
              <a:buNone/>
            </a:pPr>
            <a:r>
              <a:rPr lang="en-ZA" dirty="0"/>
              <a:t>Outcomes: </a:t>
            </a:r>
          </a:p>
          <a:p>
            <a:pPr lvl="1"/>
            <a:r>
              <a:rPr lang="en-ZA" b="0" dirty="0" smtClean="0">
                <a:solidFill>
                  <a:schemeClr val="tx1"/>
                </a:solidFill>
              </a:rPr>
              <a:t>Monitoring implemented controls based on organisational business and risk requirements</a:t>
            </a:r>
            <a:endParaRPr lang="en-ZA" b="0" dirty="0">
              <a:solidFill>
                <a:schemeClr val="tx1"/>
              </a:solidFill>
            </a:endParaRPr>
          </a:p>
          <a:p>
            <a:pPr lvl="1"/>
            <a:r>
              <a:rPr lang="en-ZA" b="0" dirty="0" smtClean="0">
                <a:solidFill>
                  <a:schemeClr val="tx1"/>
                </a:solidFill>
              </a:rPr>
              <a:t>Ongoing assessments of control effectiveness conducted at agreed intervals.</a:t>
            </a:r>
            <a:endParaRPr lang="en-ZA" b="0" dirty="0">
              <a:solidFill>
                <a:schemeClr val="tx1"/>
              </a:solidFill>
            </a:endParaRPr>
          </a:p>
          <a:p>
            <a:pPr lvl="1"/>
            <a:r>
              <a:rPr lang="en-ZA" b="0" dirty="0" smtClean="0">
                <a:solidFill>
                  <a:schemeClr val="tx1"/>
                </a:solidFill>
              </a:rPr>
              <a:t>Processes in place to report security and privacy posture to management</a:t>
            </a:r>
          </a:p>
          <a:p>
            <a:pPr lvl="1"/>
            <a:r>
              <a:rPr lang="en-ZA" b="0" dirty="0" smtClean="0">
                <a:solidFill>
                  <a:schemeClr val="tx1"/>
                </a:solidFill>
              </a:rPr>
              <a:t>Ongoing authorisations conducted using results of continuous monitoring activities.</a:t>
            </a:r>
            <a:endParaRPr lang="en-ZA" b="0" dirty="0">
              <a:solidFill>
                <a:schemeClr val="tx1"/>
              </a:solidFill>
            </a:endParaRPr>
          </a:p>
          <a:p>
            <a:endParaRPr lang="en-US" dirty="0"/>
          </a:p>
        </p:txBody>
      </p:sp>
    </p:spTree>
    <p:extLst>
      <p:ext uri="{BB962C8B-B14F-4D97-AF65-F5344CB8AC3E}">
        <p14:creationId xmlns:p14="http://schemas.microsoft.com/office/powerpoint/2010/main" val="3182795487"/>
      </p:ext>
    </p:extLst>
  </p:cSld>
  <p:clrMapOvr>
    <a:masterClrMapping/>
  </p:clrMapOvr>
  <mc:AlternateContent xmlns:mc="http://schemas.openxmlformats.org/markup-compatibility/2006" xmlns:p14="http://schemas.microsoft.com/office/powerpoint/2010/main">
    <mc:Choice Requires="p14">
      <p:transition p14:dur="10">
        <p:dissolve/>
      </p:transition>
    </mc:Choice>
    <mc:Fallback xmlns="">
      <p:transition>
        <p:dissolv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latin typeface="Arial" panose="020B0604020202020204" pitchFamily="34" charset="0"/>
                <a:cs typeface="Arial" panose="020B0604020202020204" pitchFamily="34" charset="0"/>
              </a:rPr>
              <a:t>Benefits and Challenges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sz="2600" dirty="0">
                <a:latin typeface="Arial" panose="020B0604020202020204" pitchFamily="34" charset="0"/>
                <a:cs typeface="Arial" panose="020B0604020202020204" pitchFamily="34" charset="0"/>
              </a:rPr>
              <a:t>Benefits for </a:t>
            </a:r>
            <a:r>
              <a:rPr lang="en-US" sz="2600" dirty="0" smtClean="0">
                <a:latin typeface="Arial" panose="020B0604020202020204" pitchFamily="34" charset="0"/>
                <a:cs typeface="Arial" panose="020B0604020202020204" pitchFamily="34" charset="0"/>
              </a:rPr>
              <a:t>a successful </a:t>
            </a:r>
            <a:r>
              <a:rPr lang="en-US" sz="2600" dirty="0">
                <a:latin typeface="Arial" panose="020B0604020202020204" pitchFamily="34" charset="0"/>
                <a:cs typeface="Arial" panose="020B0604020202020204" pitchFamily="34" charset="0"/>
              </a:rPr>
              <a:t>implementation</a:t>
            </a:r>
            <a:r>
              <a:rPr lang="en-US" sz="2600" dirty="0" smtClean="0">
                <a:latin typeface="Arial" panose="020B0604020202020204" pitchFamily="34" charset="0"/>
                <a:cs typeface="Arial" panose="020B0604020202020204" pitchFamily="34" charset="0"/>
              </a:rPr>
              <a:t>:</a:t>
            </a:r>
          </a:p>
          <a:p>
            <a:pPr algn="just"/>
            <a:endParaRPr lang="en-US" dirty="0">
              <a:latin typeface="Arial" panose="020B0604020202020204" pitchFamily="34" charset="0"/>
              <a:cs typeface="Arial" panose="020B0604020202020204" pitchFamily="34" charset="0"/>
            </a:endParaRPr>
          </a:p>
          <a:p>
            <a:pPr marL="685800" lvl="1">
              <a:lnSpc>
                <a:spcPct val="120000"/>
              </a:lnSpc>
              <a:buFont typeface="Wingdings" panose="05000000000000000000" pitchFamily="2" charset="2"/>
              <a:buChar char="Ø"/>
            </a:pPr>
            <a:r>
              <a:rPr lang="en-ZA" sz="1900" b="0" dirty="0" smtClean="0">
                <a:latin typeface="Arial" panose="020B0604020202020204" pitchFamily="34" charset="0"/>
                <a:cs typeface="Arial" panose="020B0604020202020204" pitchFamily="34" charset="0"/>
              </a:rPr>
              <a:t>Established </a:t>
            </a:r>
            <a:r>
              <a:rPr lang="en-ZA" sz="1900" b="0" dirty="0" smtClean="0">
                <a:solidFill>
                  <a:srgbClr val="00B0F0"/>
                </a:solidFill>
                <a:latin typeface="Arial" panose="020B0604020202020204" pitchFamily="34" charset="0"/>
                <a:cs typeface="Arial" panose="020B0604020202020204" pitchFamily="34" charset="0"/>
              </a:rPr>
              <a:t>maturity baseline </a:t>
            </a:r>
            <a:r>
              <a:rPr lang="en-ZA" sz="1900" b="0" dirty="0">
                <a:solidFill>
                  <a:srgbClr val="00B0F0"/>
                </a:solidFill>
                <a:latin typeface="Arial" panose="020B0604020202020204" pitchFamily="34" charset="0"/>
                <a:cs typeface="Arial" panose="020B0604020202020204" pitchFamily="34" charset="0"/>
              </a:rPr>
              <a:t>security </a:t>
            </a:r>
            <a:r>
              <a:rPr lang="en-ZA" sz="1900" b="0" dirty="0">
                <a:latin typeface="Arial" panose="020B0604020202020204" pitchFamily="34" charset="0"/>
                <a:cs typeface="Arial" panose="020B0604020202020204" pitchFamily="34" charset="0"/>
              </a:rPr>
              <a:t>controls for </a:t>
            </a:r>
            <a:r>
              <a:rPr lang="en-ZA" sz="1900" b="0" dirty="0" smtClean="0">
                <a:latin typeface="Arial" panose="020B0604020202020204" pitchFamily="34" charset="0"/>
                <a:cs typeface="Arial" panose="020B0604020202020204" pitchFamily="34" charset="0"/>
              </a:rPr>
              <a:t>all Organ of State.</a:t>
            </a:r>
            <a:endParaRPr lang="en-ZA" sz="1900" b="0" dirty="0">
              <a:latin typeface="Arial" panose="020B0604020202020204" pitchFamily="34" charset="0"/>
              <a:cs typeface="Arial" panose="020B0604020202020204" pitchFamily="34" charset="0"/>
            </a:endParaRPr>
          </a:p>
          <a:p>
            <a:pPr marL="685800" lvl="1">
              <a:lnSpc>
                <a:spcPct val="120000"/>
              </a:lnSpc>
              <a:buFont typeface="Wingdings" panose="05000000000000000000" pitchFamily="2" charset="2"/>
              <a:buChar char="Ø"/>
            </a:pPr>
            <a:r>
              <a:rPr lang="en-ZA" sz="1900" b="0" dirty="0">
                <a:latin typeface="Arial" panose="020B0604020202020204" pitchFamily="34" charset="0"/>
                <a:cs typeface="Arial" panose="020B0604020202020204" pitchFamily="34" charset="0"/>
              </a:rPr>
              <a:t>Ability to identify cyber risks and mitigate threats. </a:t>
            </a:r>
          </a:p>
          <a:p>
            <a:pPr marL="685800" lvl="1">
              <a:lnSpc>
                <a:spcPct val="120000"/>
              </a:lnSpc>
              <a:buFont typeface="Wingdings" panose="05000000000000000000" pitchFamily="2" charset="2"/>
              <a:buChar char="Ø"/>
            </a:pPr>
            <a:r>
              <a:rPr lang="en-ZA" sz="1900" b="0" dirty="0" smtClean="0">
                <a:latin typeface="Arial" panose="020B0604020202020204" pitchFamily="34" charset="0"/>
                <a:cs typeface="Arial" panose="020B0604020202020204" pitchFamily="34" charset="0"/>
              </a:rPr>
              <a:t>Reduced </a:t>
            </a:r>
            <a:r>
              <a:rPr lang="en-ZA" sz="1900" b="0" dirty="0">
                <a:latin typeface="Arial" panose="020B0604020202020204" pitchFamily="34" charset="0"/>
                <a:cs typeface="Arial" panose="020B0604020202020204" pitchFamily="34" charset="0"/>
              </a:rPr>
              <a:t>duplication and project costs.</a:t>
            </a:r>
          </a:p>
          <a:p>
            <a:pPr marL="685800" lvl="1">
              <a:lnSpc>
                <a:spcPct val="120000"/>
              </a:lnSpc>
              <a:buFont typeface="Wingdings" panose="05000000000000000000" pitchFamily="2" charset="2"/>
              <a:buChar char="Ø"/>
            </a:pPr>
            <a:r>
              <a:rPr lang="en-ZA" sz="1900" b="0" dirty="0">
                <a:latin typeface="Arial" panose="020B0604020202020204" pitchFamily="34" charset="0"/>
                <a:cs typeface="Arial" panose="020B0604020202020204" pitchFamily="34" charset="0"/>
              </a:rPr>
              <a:t>Reduced costs of security incidents.</a:t>
            </a:r>
          </a:p>
          <a:p>
            <a:pPr marL="0" indent="0" algn="just">
              <a:buNone/>
            </a:pPr>
            <a:endParaRPr lang="en-ZA" dirty="0">
              <a:latin typeface="Arial" panose="020B0604020202020204" pitchFamily="34" charset="0"/>
              <a:cs typeface="Arial" panose="020B0604020202020204" pitchFamily="34" charset="0"/>
            </a:endParaRPr>
          </a:p>
          <a:p>
            <a:pPr algn="just"/>
            <a:r>
              <a:rPr lang="en-ZA" sz="2600" dirty="0">
                <a:latin typeface="Arial" panose="020B0604020202020204" pitchFamily="34" charset="0"/>
                <a:cs typeface="Arial" panose="020B0604020202020204" pitchFamily="34" charset="0"/>
              </a:rPr>
              <a:t>Challenges for </a:t>
            </a:r>
            <a:r>
              <a:rPr lang="en-ZA" sz="2600" dirty="0" smtClean="0">
                <a:latin typeface="Arial" panose="020B0604020202020204" pitchFamily="34" charset="0"/>
                <a:cs typeface="Arial" panose="020B0604020202020204" pitchFamily="34" charset="0"/>
              </a:rPr>
              <a:t>a successful </a:t>
            </a:r>
            <a:r>
              <a:rPr lang="en-ZA" sz="2600" dirty="0">
                <a:latin typeface="Arial" panose="020B0604020202020204" pitchFamily="34" charset="0"/>
                <a:cs typeface="Arial" panose="020B0604020202020204" pitchFamily="34" charset="0"/>
              </a:rPr>
              <a:t>implementation</a:t>
            </a:r>
            <a:r>
              <a:rPr lang="en-ZA" sz="2600" dirty="0" smtClean="0">
                <a:latin typeface="Arial" panose="020B0604020202020204" pitchFamily="34" charset="0"/>
                <a:cs typeface="Arial" panose="020B0604020202020204" pitchFamily="34" charset="0"/>
              </a:rPr>
              <a:t>:</a:t>
            </a:r>
          </a:p>
          <a:p>
            <a:pPr algn="just"/>
            <a:endParaRPr lang="en-ZA" dirty="0">
              <a:latin typeface="Arial" panose="020B0604020202020204" pitchFamily="34" charset="0"/>
              <a:cs typeface="Arial" panose="020B0604020202020204" pitchFamily="34" charset="0"/>
            </a:endParaRPr>
          </a:p>
          <a:p>
            <a:pPr marL="685800" lvl="1">
              <a:lnSpc>
                <a:spcPct val="120000"/>
              </a:lnSpc>
              <a:buFont typeface="Wingdings" panose="05000000000000000000" pitchFamily="2" charset="2"/>
              <a:buChar char="Ø"/>
            </a:pPr>
            <a:r>
              <a:rPr lang="en-US" sz="1900" b="0" dirty="0">
                <a:latin typeface="Arial" panose="020B0604020202020204" pitchFamily="34" charset="0"/>
                <a:cs typeface="Arial" panose="020B0604020202020204" pitchFamily="34" charset="0"/>
              </a:rPr>
              <a:t>Continuous monitoring and review to ensure efficacy of the CRMF.</a:t>
            </a:r>
          </a:p>
          <a:p>
            <a:pPr marL="685800" lvl="1">
              <a:lnSpc>
                <a:spcPct val="120000"/>
              </a:lnSpc>
              <a:buFont typeface="Wingdings" panose="05000000000000000000" pitchFamily="2" charset="2"/>
              <a:buChar char="Ø"/>
            </a:pPr>
            <a:r>
              <a:rPr lang="en-US" sz="1900" b="0" dirty="0">
                <a:latin typeface="Arial" panose="020B0604020202020204" pitchFamily="34" charset="0"/>
                <a:cs typeface="Arial" panose="020B0604020202020204" pitchFamily="34" charset="0"/>
              </a:rPr>
              <a:t>Comprehensive and </a:t>
            </a:r>
            <a:r>
              <a:rPr lang="en-US" sz="1900" b="0" dirty="0" smtClean="0">
                <a:latin typeface="Arial" panose="020B0604020202020204" pitchFamily="34" charset="0"/>
                <a:cs typeface="Arial" panose="020B0604020202020204" pitchFamily="34" charset="0"/>
              </a:rPr>
              <a:t>regular</a:t>
            </a:r>
            <a:r>
              <a:rPr lang="en-US" sz="1900" b="0" dirty="0" smtClean="0">
                <a:latin typeface="Arial" panose="020B0604020202020204" pitchFamily="34" charset="0"/>
                <a:cs typeface="Arial" panose="020B0604020202020204" pitchFamily="34" charset="0"/>
              </a:rPr>
              <a:t> </a:t>
            </a:r>
            <a:r>
              <a:rPr lang="en-US" sz="1900" b="0" dirty="0">
                <a:latin typeface="Arial" panose="020B0604020202020204" pitchFamily="34" charset="0"/>
                <a:cs typeface="Arial" panose="020B0604020202020204" pitchFamily="34" charset="0"/>
              </a:rPr>
              <a:t>Risk Assessment</a:t>
            </a:r>
            <a:r>
              <a:rPr lang="en-US" sz="1900" b="0" dirty="0" smtClean="0">
                <a:latin typeface="Arial" panose="020B0604020202020204" pitchFamily="34" charset="0"/>
                <a:cs typeface="Arial" panose="020B0604020202020204" pitchFamily="34" charset="0"/>
              </a:rPr>
              <a:t>.</a:t>
            </a:r>
          </a:p>
          <a:p>
            <a:pPr marL="685800" lvl="1">
              <a:lnSpc>
                <a:spcPct val="120000"/>
              </a:lnSpc>
              <a:buFont typeface="Wingdings" panose="05000000000000000000" pitchFamily="2" charset="2"/>
              <a:buChar char="Ø"/>
            </a:pPr>
            <a:r>
              <a:rPr lang="en-US" sz="1900" b="0" dirty="0" smtClean="0">
                <a:latin typeface="Arial" panose="020B0604020202020204" pitchFamily="34" charset="0"/>
                <a:cs typeface="Arial" panose="020B0604020202020204" pitchFamily="34" charset="0"/>
              </a:rPr>
              <a:t>Self </a:t>
            </a:r>
            <a:r>
              <a:rPr lang="en-US" sz="1900" b="0" dirty="0">
                <a:latin typeface="Arial" panose="020B0604020202020204" pitchFamily="34" charset="0"/>
                <a:cs typeface="Arial" panose="020B0604020202020204" pitchFamily="34" charset="0"/>
              </a:rPr>
              <a:t>a</a:t>
            </a:r>
            <a:r>
              <a:rPr lang="en-US" sz="1900" b="0" dirty="0" smtClean="0">
                <a:latin typeface="Arial" panose="020B0604020202020204" pitchFamily="34" charset="0"/>
                <a:cs typeface="Arial" panose="020B0604020202020204" pitchFamily="34" charset="0"/>
              </a:rPr>
              <a:t>ssessment </a:t>
            </a:r>
            <a:endParaRPr lang="en-US" sz="1900" b="0" dirty="0">
              <a:latin typeface="Arial" panose="020B0604020202020204" pitchFamily="34" charset="0"/>
              <a:cs typeface="Arial" panose="020B0604020202020204" pitchFamily="34" charset="0"/>
            </a:endParaRPr>
          </a:p>
          <a:p>
            <a:pPr marL="685800" lvl="1">
              <a:lnSpc>
                <a:spcPct val="120000"/>
              </a:lnSpc>
              <a:buFont typeface="Wingdings" panose="05000000000000000000" pitchFamily="2" charset="2"/>
              <a:buChar char="Ø"/>
            </a:pPr>
            <a:r>
              <a:rPr lang="en-US" sz="1900" b="0" dirty="0" smtClean="0">
                <a:latin typeface="Arial" panose="020B0604020202020204" pitchFamily="34" charset="0"/>
                <a:cs typeface="Arial" panose="020B0604020202020204" pitchFamily="34" charset="0"/>
              </a:rPr>
              <a:t>Skills </a:t>
            </a:r>
            <a:r>
              <a:rPr lang="en-US" sz="1900" b="0" dirty="0" smtClean="0">
                <a:latin typeface="Arial" panose="020B0604020202020204" pitchFamily="34" charset="0"/>
                <a:cs typeface="Arial" panose="020B0604020202020204" pitchFamily="34" charset="0"/>
              </a:rPr>
              <a:t>shortage and capacity building.</a:t>
            </a:r>
            <a:endParaRPr lang="en-US" sz="1900" b="0" dirty="0">
              <a:latin typeface="Arial" panose="020B0604020202020204" pitchFamily="34" charset="0"/>
              <a:cs typeface="Arial" panose="020B0604020202020204" pitchFamily="34" charset="0"/>
            </a:endParaRPr>
          </a:p>
          <a:p>
            <a:pPr marL="685800" lvl="1">
              <a:lnSpc>
                <a:spcPct val="120000"/>
              </a:lnSpc>
              <a:buFont typeface="Wingdings" panose="05000000000000000000" pitchFamily="2" charset="2"/>
              <a:buChar char="Ø"/>
            </a:pPr>
            <a:r>
              <a:rPr lang="en-US" sz="1900" b="0" dirty="0" smtClean="0">
                <a:latin typeface="Arial" panose="020B0604020202020204" pitchFamily="34" charset="0"/>
                <a:cs typeface="Arial" panose="020B0604020202020204" pitchFamily="34" charset="0"/>
              </a:rPr>
              <a:t>Lack </a:t>
            </a:r>
            <a:r>
              <a:rPr lang="en-US" sz="1900" b="0" dirty="0">
                <a:latin typeface="Arial" panose="020B0604020202020204" pitchFamily="34" charset="0"/>
                <a:cs typeface="Arial" panose="020B0604020202020204" pitchFamily="34" charset="0"/>
              </a:rPr>
              <a:t>of penalties for non-compliance.</a:t>
            </a:r>
          </a:p>
          <a:p>
            <a:endParaRPr lang="en-US" dirty="0"/>
          </a:p>
        </p:txBody>
      </p:sp>
    </p:spTree>
    <p:extLst>
      <p:ext uri="{BB962C8B-B14F-4D97-AF65-F5344CB8AC3E}">
        <p14:creationId xmlns:p14="http://schemas.microsoft.com/office/powerpoint/2010/main" val="308946064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End of the Presentation</a:t>
            </a:r>
            <a:endParaRPr lang="en-US" dirty="0"/>
          </a:p>
        </p:txBody>
      </p:sp>
      <p:sp>
        <p:nvSpPr>
          <p:cNvPr id="3" name="Content Placeholder 2"/>
          <p:cNvSpPr>
            <a:spLocks noGrp="1"/>
          </p:cNvSpPr>
          <p:nvPr>
            <p:ph idx="1"/>
          </p:nvPr>
        </p:nvSpPr>
        <p:spPr/>
        <p:txBody>
          <a:bodyPr/>
          <a:lstStyle/>
          <a:p>
            <a:pPr marL="0" indent="0">
              <a:buNone/>
            </a:pPr>
            <a:endParaRPr lang="en-ZA" dirty="0" smtClean="0"/>
          </a:p>
          <a:p>
            <a:pPr marL="0" indent="0">
              <a:buNone/>
            </a:pPr>
            <a:endParaRPr lang="en-ZA" dirty="0"/>
          </a:p>
          <a:p>
            <a:pPr marL="0" indent="0">
              <a:buNone/>
            </a:pPr>
            <a:endParaRPr lang="en-ZA" dirty="0" smtClean="0"/>
          </a:p>
          <a:p>
            <a:pPr marL="0" indent="0">
              <a:buNone/>
            </a:pPr>
            <a:endParaRPr lang="en-ZA" dirty="0"/>
          </a:p>
          <a:p>
            <a:pPr marL="0" indent="0" algn="ctr">
              <a:buNone/>
            </a:pPr>
            <a:r>
              <a:rPr lang="en-ZA" sz="3200" dirty="0" smtClean="0">
                <a:solidFill>
                  <a:schemeClr val="accent6">
                    <a:lumMod val="50000"/>
                  </a:schemeClr>
                </a:solidFill>
                <a:latin typeface="Arial" panose="020B0604020202020204" pitchFamily="34" charset="0"/>
                <a:cs typeface="Arial" panose="020B0604020202020204" pitchFamily="34" charset="0"/>
              </a:rPr>
              <a:t>Thank </a:t>
            </a:r>
            <a:r>
              <a:rPr lang="en-ZA" sz="3200" dirty="0">
                <a:solidFill>
                  <a:schemeClr val="accent6">
                    <a:lumMod val="50000"/>
                  </a:schemeClr>
                </a:solidFill>
                <a:latin typeface="Arial" panose="020B0604020202020204" pitchFamily="34" charset="0"/>
                <a:cs typeface="Arial" panose="020B0604020202020204" pitchFamily="34" charset="0"/>
              </a:rPr>
              <a:t>You</a:t>
            </a:r>
            <a:br>
              <a:rPr lang="en-ZA" sz="3200" dirty="0">
                <a:solidFill>
                  <a:schemeClr val="accent6">
                    <a:lumMod val="50000"/>
                  </a:schemeClr>
                </a:solidFill>
                <a:latin typeface="Arial" panose="020B0604020202020204" pitchFamily="34" charset="0"/>
                <a:cs typeface="Arial" panose="020B0604020202020204" pitchFamily="34" charset="0"/>
              </a:rPr>
            </a:br>
            <a:r>
              <a:rPr lang="en-ZA" sz="3200" dirty="0">
                <a:solidFill>
                  <a:schemeClr val="accent6">
                    <a:lumMod val="50000"/>
                  </a:schemeClr>
                </a:solidFill>
              </a:rPr>
              <a:t/>
            </a:r>
            <a:br>
              <a:rPr lang="en-ZA" sz="3200" dirty="0">
                <a:solidFill>
                  <a:schemeClr val="accent6">
                    <a:lumMod val="50000"/>
                  </a:schemeClr>
                </a:solidFill>
              </a:rPr>
            </a:br>
            <a:endParaRPr lang="en-US" sz="3200" dirty="0">
              <a:solidFill>
                <a:schemeClr val="accent6">
                  <a:lumMod val="50000"/>
                </a:schemeClr>
              </a:solidFill>
            </a:endParaRPr>
          </a:p>
        </p:txBody>
      </p:sp>
    </p:spTree>
    <p:extLst>
      <p:ext uri="{BB962C8B-B14F-4D97-AF65-F5344CB8AC3E}">
        <p14:creationId xmlns:p14="http://schemas.microsoft.com/office/powerpoint/2010/main" val="67295137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Mandate	</a:t>
            </a:r>
            <a:endParaRPr lang="en-US" dirty="0"/>
          </a:p>
        </p:txBody>
      </p:sp>
      <p:sp>
        <p:nvSpPr>
          <p:cNvPr id="3" name="Content Placeholder 2"/>
          <p:cNvSpPr>
            <a:spLocks noGrp="1"/>
          </p:cNvSpPr>
          <p:nvPr>
            <p:ph idx="1"/>
          </p:nvPr>
        </p:nvSpPr>
        <p:spPr/>
        <p:txBody>
          <a:bodyPr>
            <a:normAutofit fontScale="92500" lnSpcReduction="10000"/>
          </a:bodyPr>
          <a:lstStyle/>
          <a:p>
            <a:pPr marL="457200" lvl="1" indent="0">
              <a:buNone/>
            </a:pPr>
            <a:endParaRPr lang="en-US" altLang="en-US" dirty="0" smtClean="0">
              <a:solidFill>
                <a:schemeClr val="tx1"/>
              </a:solidFill>
            </a:endParaRPr>
          </a:p>
          <a:p>
            <a:pPr lvl="1"/>
            <a:r>
              <a:rPr lang="en-US" altLang="en-US" b="0" dirty="0" smtClean="0">
                <a:solidFill>
                  <a:schemeClr val="tx1"/>
                </a:solidFill>
                <a:latin typeface="Arial" panose="020B0604020202020204" pitchFamily="34" charset="0"/>
                <a:cs typeface="Arial" panose="020B0604020202020204" pitchFamily="34" charset="0"/>
              </a:rPr>
              <a:t>The General Intelligence Laws Amendment Act, section 2(e) (</a:t>
            </a:r>
            <a:r>
              <a:rPr lang="en-US" altLang="en-US" b="0" dirty="0" err="1" smtClean="0">
                <a:solidFill>
                  <a:schemeClr val="tx1"/>
                </a:solidFill>
                <a:latin typeface="Arial" panose="020B0604020202020204" pitchFamily="34" charset="0"/>
                <a:cs typeface="Arial" panose="020B0604020202020204" pitchFamily="34" charset="0"/>
              </a:rPr>
              <a:t>i</a:t>
            </a:r>
            <a:r>
              <a:rPr lang="en-US" altLang="en-US" b="0" dirty="0" smtClean="0">
                <a:solidFill>
                  <a:schemeClr val="tx1"/>
                </a:solidFill>
                <a:latin typeface="Arial" panose="020B0604020202020204" pitchFamily="34" charset="0"/>
                <a:cs typeface="Arial" panose="020B0604020202020204" pitchFamily="34" charset="0"/>
              </a:rPr>
              <a:t>)  of Act 11 of 2003, provides that State Security Agency must protect and secure critical electronic communications of all organs of state against unauthorized access of technical, electronic or any other related threats 			</a:t>
            </a:r>
          </a:p>
          <a:p>
            <a:pPr lvl="1"/>
            <a:endParaRPr lang="en-US" altLang="en-US" b="0" dirty="0" smtClean="0">
              <a:solidFill>
                <a:schemeClr val="tx1"/>
              </a:solidFill>
              <a:latin typeface="Arial" panose="020B0604020202020204" pitchFamily="34" charset="0"/>
              <a:cs typeface="Arial" panose="020B0604020202020204" pitchFamily="34" charset="0"/>
            </a:endParaRPr>
          </a:p>
          <a:p>
            <a:pPr lvl="1"/>
            <a:r>
              <a:rPr lang="en-US" altLang="en-US" b="0" dirty="0" smtClean="0">
                <a:solidFill>
                  <a:schemeClr val="tx1"/>
                </a:solidFill>
                <a:latin typeface="Arial" panose="020B0604020202020204" pitchFamily="34" charset="0"/>
                <a:cs typeface="Arial" panose="020B0604020202020204" pitchFamily="34" charset="0"/>
              </a:rPr>
              <a:t>National Communications which is a branch of State Security Agency which deal with ICT Security, was then mandated to perform the above mandate</a:t>
            </a:r>
            <a:r>
              <a:rPr lang="en-US" altLang="en-US" b="0" dirty="0" smtClean="0">
                <a:latin typeface="Arial" panose="020B0604020202020204" pitchFamily="34" charset="0"/>
                <a:cs typeface="Arial" panose="020B0604020202020204" pitchFamily="34" charset="0"/>
              </a:rPr>
              <a:t>. </a:t>
            </a:r>
          </a:p>
          <a:p>
            <a:endParaRPr lang="en-US" altLang="en-US" b="0" dirty="0" smtClean="0">
              <a:latin typeface="Arial" panose="020B0604020202020204" pitchFamily="34" charset="0"/>
              <a:cs typeface="Arial" panose="020B0604020202020204" pitchFamily="34" charset="0"/>
            </a:endParaRPr>
          </a:p>
          <a:p>
            <a:r>
              <a:rPr lang="en-US" altLang="en-US" b="0" dirty="0" smtClean="0">
                <a:latin typeface="Arial" panose="020B0604020202020204" pitchFamily="34" charset="0"/>
                <a:cs typeface="Arial" panose="020B0604020202020204" pitchFamily="34" charset="0"/>
              </a:rPr>
              <a:t>	Objective: To protect state information and secure critical 			      electronic communications of Organs of State </a:t>
            </a:r>
          </a:p>
          <a:p>
            <a:pPr lvl="1"/>
            <a:endParaRPr lang="en-US" altLang="en-US" dirty="0" smtClean="0"/>
          </a:p>
          <a:p>
            <a:endParaRPr lang="en-US" dirty="0"/>
          </a:p>
        </p:txBody>
      </p:sp>
    </p:spTree>
    <p:extLst>
      <p:ext uri="{BB962C8B-B14F-4D97-AF65-F5344CB8AC3E}">
        <p14:creationId xmlns:p14="http://schemas.microsoft.com/office/powerpoint/2010/main" val="128432046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7200800" cy="476868"/>
          </a:xfrm>
        </p:spPr>
        <p:txBody>
          <a:bodyPr>
            <a:normAutofit fontScale="90000"/>
          </a:bodyPr>
          <a:lstStyle/>
          <a:p>
            <a:pPr algn="ctr"/>
            <a:r>
              <a:rPr lang="en-US" b="1" dirty="0" smtClean="0"/>
              <a:t>SSA: ICT </a:t>
            </a:r>
            <a:r>
              <a:rPr lang="en-US" b="1" dirty="0"/>
              <a:t>SECURITY </a:t>
            </a:r>
            <a:r>
              <a:rPr lang="en-US" b="1" dirty="0" smtClean="0"/>
              <a:t>SERVICE CATALOGUE</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80114955"/>
              </p:ext>
            </p:extLst>
          </p:nvPr>
        </p:nvGraphicFramePr>
        <p:xfrm>
          <a:off x="591694" y="1844824"/>
          <a:ext cx="8229600" cy="3886054"/>
        </p:xfrm>
        <a:graphic>
          <a:graphicData uri="http://schemas.openxmlformats.org/drawingml/2006/table">
            <a:tbl>
              <a:tblPr firstRow="1" bandRow="1">
                <a:tableStyleId>{F5AB1C69-6EDB-4FF4-983F-18BD219EF322}</a:tableStyleId>
              </a:tblPr>
              <a:tblGrid>
                <a:gridCol w="2753062">
                  <a:extLst>
                    <a:ext uri="{9D8B030D-6E8A-4147-A177-3AD203B41FA5}">
                      <a16:colId xmlns:a16="http://schemas.microsoft.com/office/drawing/2014/main" val="2893545553"/>
                    </a:ext>
                  </a:extLst>
                </a:gridCol>
                <a:gridCol w="5476538">
                  <a:extLst>
                    <a:ext uri="{9D8B030D-6E8A-4147-A177-3AD203B41FA5}">
                      <a16:colId xmlns:a16="http://schemas.microsoft.com/office/drawing/2014/main" val="3371148646"/>
                    </a:ext>
                  </a:extLst>
                </a:gridCol>
              </a:tblGrid>
              <a:tr h="845536">
                <a:tc>
                  <a:txBody>
                    <a:bodyPr/>
                    <a:lstStyle/>
                    <a:p>
                      <a:r>
                        <a:rPr lang="en-US" sz="2800" dirty="0" smtClean="0">
                          <a:solidFill>
                            <a:schemeClr val="tx1"/>
                          </a:solidFill>
                        </a:rPr>
                        <a:t>SERVICE</a:t>
                      </a:r>
                      <a:r>
                        <a:rPr lang="en-US" sz="2800" baseline="0" dirty="0" smtClean="0">
                          <a:solidFill>
                            <a:schemeClr val="tx1"/>
                          </a:solidFill>
                        </a:rPr>
                        <a:t> ELEMENT</a:t>
                      </a:r>
                      <a:endParaRPr lang="en-ZA" sz="2800" dirty="0">
                        <a:solidFill>
                          <a:schemeClr val="tx1"/>
                        </a:solidFill>
                      </a:endParaRPr>
                    </a:p>
                  </a:txBody>
                  <a:tcPr/>
                </a:tc>
                <a:tc>
                  <a:txBody>
                    <a:bodyPr/>
                    <a:lstStyle/>
                    <a:p>
                      <a:r>
                        <a:rPr lang="en-US" sz="2800" dirty="0" smtClean="0">
                          <a:solidFill>
                            <a:schemeClr val="tx1"/>
                          </a:solidFill>
                        </a:rPr>
                        <a:t>DESCRIPTION</a:t>
                      </a:r>
                      <a:endParaRPr lang="en-ZA" sz="2800" dirty="0">
                        <a:solidFill>
                          <a:schemeClr val="tx1"/>
                        </a:solidFill>
                      </a:endParaRPr>
                    </a:p>
                  </a:txBody>
                  <a:tcPr/>
                </a:tc>
                <a:extLst>
                  <a:ext uri="{0D108BD9-81ED-4DB2-BD59-A6C34878D82A}">
                    <a16:rowId xmlns:a16="http://schemas.microsoft.com/office/drawing/2014/main" val="3808509682"/>
                  </a:ext>
                </a:extLst>
              </a:tr>
              <a:tr h="1441030">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Regular ICT Security Risk Assessments</a:t>
                      </a:r>
                    </a:p>
                  </a:txBody>
                  <a:tcPr/>
                </a:tc>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Determine security needs of the </a:t>
                      </a:r>
                      <a:r>
                        <a:rPr kumimoji="0" lang="en-US" sz="20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OoS</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Determine ICT Security Posture of </a:t>
                      </a:r>
                      <a:r>
                        <a:rPr kumimoji="0" lang="en-US" sz="20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OoS</a:t>
                      </a: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Monitor progress in the implementation of the security controls</a:t>
                      </a:r>
                    </a:p>
                  </a:txBody>
                  <a:tcPr/>
                </a:tc>
                <a:extLst>
                  <a:ext uri="{0D108BD9-81ED-4DB2-BD59-A6C34878D82A}">
                    <a16:rowId xmlns:a16="http://schemas.microsoft.com/office/drawing/2014/main" val="2137841809"/>
                  </a:ext>
                </a:extLst>
              </a:tr>
              <a:tr h="1500144">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ICT Security Governance</a:t>
                      </a:r>
                    </a:p>
                    <a:p>
                      <a:pPr algn="l" defTabSz="914400" rtl="0" eaLnBrk="1" latinLnBrk="0" hangingPunct="1"/>
                      <a:endParaRPr kumimoji="0" lang="en-ZA" sz="20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dirty="0" smtClean="0">
                          <a:ln>
                            <a:noFill/>
                          </a:ln>
                          <a:solidFill>
                            <a:prstClr val="black"/>
                          </a:solidFill>
                          <a:effectLst/>
                          <a:uLnTx/>
                          <a:uFillTx/>
                          <a:latin typeface="Arial" panose="020B0604020202020204" pitchFamily="34" charset="0"/>
                          <a:ea typeface="+mn-ea"/>
                          <a:cs typeface="Arial" panose="020B0604020202020204" pitchFamily="34" charset="0"/>
                        </a:rPr>
                        <a:t>Develop ICT security standards and regulations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dirty="0" smtClean="0">
                          <a:ln>
                            <a:noFill/>
                          </a:ln>
                          <a:solidFill>
                            <a:prstClr val="black"/>
                          </a:solidFill>
                          <a:effectLst/>
                          <a:uLnTx/>
                          <a:uFillTx/>
                          <a:latin typeface="Arial" panose="020B0604020202020204" pitchFamily="34" charset="0"/>
                          <a:ea typeface="+mn-ea"/>
                          <a:cs typeface="Arial" panose="020B0604020202020204" pitchFamily="34" charset="0"/>
                        </a:rPr>
                        <a:t>Review of the ICT Security Policies, Standards, Processes and procedures.</a:t>
                      </a:r>
                    </a:p>
                  </a:txBody>
                  <a:tcPr/>
                </a:tc>
                <a:extLst>
                  <a:ext uri="{0D108BD9-81ED-4DB2-BD59-A6C34878D82A}">
                    <a16:rowId xmlns:a16="http://schemas.microsoft.com/office/drawing/2014/main" val="4144208000"/>
                  </a:ext>
                </a:extLst>
              </a:tr>
            </a:tbl>
          </a:graphicData>
        </a:graphic>
      </p:graphicFrame>
      <p:sp>
        <p:nvSpPr>
          <p:cNvPr id="9" name="Rectangle 8"/>
          <p:cNvSpPr/>
          <p:nvPr/>
        </p:nvSpPr>
        <p:spPr>
          <a:xfrm>
            <a:off x="574672" y="1251123"/>
            <a:ext cx="8019990" cy="461665"/>
          </a:xfrm>
          <a:prstGeom prst="rect">
            <a:avLst/>
          </a:prstGeom>
        </p:spPr>
        <p:txBody>
          <a:bodyPr wrap="square">
            <a:spAutoFit/>
          </a:bodyPr>
          <a:lstStyle/>
          <a:p>
            <a:r>
              <a:rPr lang="en-ZA" sz="2400" b="1" dirty="0" smtClean="0"/>
              <a:t>Service  (1) </a:t>
            </a:r>
            <a:r>
              <a:rPr lang="en-ZA" sz="2400" b="1" dirty="0"/>
              <a:t>:</a:t>
            </a:r>
            <a:r>
              <a:rPr lang="en-ZA" sz="2400" b="1" dirty="0" smtClean="0"/>
              <a:t> ICT </a:t>
            </a:r>
            <a:r>
              <a:rPr lang="en-ZA" sz="2400" b="1" dirty="0"/>
              <a:t>Security Risk and Assurance Services</a:t>
            </a:r>
          </a:p>
        </p:txBody>
      </p:sp>
    </p:spTree>
    <p:extLst>
      <p:ext uri="{BB962C8B-B14F-4D97-AF65-F5344CB8AC3E}">
        <p14:creationId xmlns:p14="http://schemas.microsoft.com/office/powerpoint/2010/main" val="363253611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SSA: ICT </a:t>
            </a:r>
            <a:r>
              <a:rPr lang="en-US" b="1" dirty="0"/>
              <a:t>SECURITY </a:t>
            </a:r>
            <a:r>
              <a:rPr lang="en-US" b="1" dirty="0" smtClean="0"/>
              <a:t>SERVICE</a:t>
            </a:r>
            <a:r>
              <a:rPr lang="en-US" b="1" dirty="0" smtClean="0">
                <a:solidFill>
                  <a:srgbClr val="FF0000"/>
                </a:solidFill>
              </a:rPr>
              <a:t> </a:t>
            </a:r>
            <a:r>
              <a:rPr lang="en-US" b="1" dirty="0" smtClean="0"/>
              <a:t>CATALOGUE</a:t>
            </a:r>
            <a:endParaRPr lang="en-US" b="1" dirty="0"/>
          </a:p>
        </p:txBody>
      </p:sp>
      <p:graphicFrame>
        <p:nvGraphicFramePr>
          <p:cNvPr id="7" name="Content Placeholder 6"/>
          <p:cNvGraphicFramePr>
            <a:graphicFrameLocks noGrp="1"/>
          </p:cNvGraphicFramePr>
          <p:nvPr>
            <p:ph idx="1"/>
            <p:extLst/>
          </p:nvPr>
        </p:nvGraphicFramePr>
        <p:xfrm>
          <a:off x="457200" y="2518626"/>
          <a:ext cx="8229600" cy="2682240"/>
        </p:xfrm>
        <a:graphic>
          <a:graphicData uri="http://schemas.openxmlformats.org/drawingml/2006/table">
            <a:tbl>
              <a:tblPr firstRow="1" bandRow="1">
                <a:tableStyleId>{F5AB1C69-6EDB-4FF4-983F-18BD219EF322}</a:tableStyleId>
              </a:tblPr>
              <a:tblGrid>
                <a:gridCol w="2753062">
                  <a:extLst>
                    <a:ext uri="{9D8B030D-6E8A-4147-A177-3AD203B41FA5}">
                      <a16:colId xmlns:a16="http://schemas.microsoft.com/office/drawing/2014/main" val="2893545553"/>
                    </a:ext>
                  </a:extLst>
                </a:gridCol>
                <a:gridCol w="5476538">
                  <a:extLst>
                    <a:ext uri="{9D8B030D-6E8A-4147-A177-3AD203B41FA5}">
                      <a16:colId xmlns:a16="http://schemas.microsoft.com/office/drawing/2014/main" val="3371148646"/>
                    </a:ext>
                  </a:extLst>
                </a:gridCol>
              </a:tblGrid>
              <a:tr h="845536">
                <a:tc>
                  <a:txBody>
                    <a:bodyPr/>
                    <a:lstStyle/>
                    <a:p>
                      <a:r>
                        <a:rPr lang="en-US" sz="2800" dirty="0" smtClean="0">
                          <a:solidFill>
                            <a:schemeClr val="tx1"/>
                          </a:solidFill>
                        </a:rPr>
                        <a:t>SERVICE</a:t>
                      </a:r>
                      <a:r>
                        <a:rPr lang="en-US" sz="2800" baseline="0" dirty="0" smtClean="0">
                          <a:solidFill>
                            <a:schemeClr val="tx1"/>
                          </a:solidFill>
                        </a:rPr>
                        <a:t> ELEMENT</a:t>
                      </a:r>
                      <a:endParaRPr lang="en-ZA" sz="2800" dirty="0">
                        <a:solidFill>
                          <a:schemeClr val="tx1"/>
                        </a:solidFill>
                      </a:endParaRPr>
                    </a:p>
                  </a:txBody>
                  <a:tcPr/>
                </a:tc>
                <a:tc>
                  <a:txBody>
                    <a:bodyPr/>
                    <a:lstStyle/>
                    <a:p>
                      <a:r>
                        <a:rPr lang="en-US" sz="2800" dirty="0" smtClean="0">
                          <a:solidFill>
                            <a:schemeClr val="tx1"/>
                          </a:solidFill>
                        </a:rPr>
                        <a:t>DESCRIPTION</a:t>
                      </a:r>
                      <a:endParaRPr lang="en-ZA" sz="2800" dirty="0">
                        <a:solidFill>
                          <a:schemeClr val="tx1"/>
                        </a:solidFill>
                      </a:endParaRPr>
                    </a:p>
                  </a:txBody>
                  <a:tcPr/>
                </a:tc>
                <a:extLst>
                  <a:ext uri="{0D108BD9-81ED-4DB2-BD59-A6C34878D82A}">
                    <a16:rowId xmlns:a16="http://schemas.microsoft.com/office/drawing/2014/main" val="3808509682"/>
                  </a:ext>
                </a:extLst>
              </a:tr>
              <a:tr h="1441030">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Advisory Services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ICT &amp;  Cyber Security Awareness Presentations &amp; Advisory</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Evaluate compliance with security standards and regulations</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137841809"/>
                  </a:ext>
                </a:extLst>
              </a:tr>
            </a:tbl>
          </a:graphicData>
        </a:graphic>
      </p:graphicFrame>
      <p:sp>
        <p:nvSpPr>
          <p:cNvPr id="9" name="Rectangle 8"/>
          <p:cNvSpPr/>
          <p:nvPr/>
        </p:nvSpPr>
        <p:spPr>
          <a:xfrm>
            <a:off x="457200" y="1488778"/>
            <a:ext cx="8019990" cy="461665"/>
          </a:xfrm>
          <a:prstGeom prst="rect">
            <a:avLst/>
          </a:prstGeom>
        </p:spPr>
        <p:txBody>
          <a:bodyPr wrap="square">
            <a:spAutoFit/>
          </a:bodyPr>
          <a:lstStyle/>
          <a:p>
            <a:r>
              <a:rPr lang="en-ZA" sz="2400" b="1" dirty="0" smtClean="0"/>
              <a:t>Service  (1) Name: ICT </a:t>
            </a:r>
            <a:r>
              <a:rPr lang="en-ZA" sz="2400" b="1" dirty="0"/>
              <a:t>Security Risk and Assurance Services</a:t>
            </a:r>
          </a:p>
        </p:txBody>
      </p:sp>
    </p:spTree>
    <p:extLst>
      <p:ext uri="{BB962C8B-B14F-4D97-AF65-F5344CB8AC3E}">
        <p14:creationId xmlns:p14="http://schemas.microsoft.com/office/powerpoint/2010/main" val="200727476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SSA: ICT SECURITY SERVICE CATALOGUE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28304400"/>
              </p:ext>
            </p:extLst>
          </p:nvPr>
        </p:nvGraphicFramePr>
        <p:xfrm>
          <a:off x="352395" y="1679504"/>
          <a:ext cx="8229600" cy="4084320"/>
        </p:xfrm>
        <a:graphic>
          <a:graphicData uri="http://schemas.openxmlformats.org/drawingml/2006/table">
            <a:tbl>
              <a:tblPr firstRow="1" bandRow="1">
                <a:tableStyleId>{F5AB1C69-6EDB-4FF4-983F-18BD219EF322}</a:tableStyleId>
              </a:tblPr>
              <a:tblGrid>
                <a:gridCol w="2173352">
                  <a:extLst>
                    <a:ext uri="{9D8B030D-6E8A-4147-A177-3AD203B41FA5}">
                      <a16:colId xmlns:a16="http://schemas.microsoft.com/office/drawing/2014/main" val="2893545553"/>
                    </a:ext>
                  </a:extLst>
                </a:gridCol>
                <a:gridCol w="6056248">
                  <a:extLst>
                    <a:ext uri="{9D8B030D-6E8A-4147-A177-3AD203B41FA5}">
                      <a16:colId xmlns:a16="http://schemas.microsoft.com/office/drawing/2014/main" val="3371148646"/>
                    </a:ext>
                  </a:extLst>
                </a:gridCol>
              </a:tblGrid>
              <a:tr h="845536">
                <a:tc>
                  <a:txBody>
                    <a:bodyPr/>
                    <a:lstStyle/>
                    <a:p>
                      <a:r>
                        <a:rPr lang="en-US" sz="2800" dirty="0" smtClean="0">
                          <a:solidFill>
                            <a:schemeClr val="tx1"/>
                          </a:solidFill>
                        </a:rPr>
                        <a:t>SERVICE</a:t>
                      </a:r>
                      <a:r>
                        <a:rPr lang="en-US" sz="2800" baseline="0" dirty="0" smtClean="0">
                          <a:solidFill>
                            <a:schemeClr val="tx1"/>
                          </a:solidFill>
                        </a:rPr>
                        <a:t> ELEMENT</a:t>
                      </a:r>
                      <a:endParaRPr lang="en-ZA" sz="2800" dirty="0">
                        <a:solidFill>
                          <a:schemeClr val="tx1"/>
                        </a:solidFill>
                      </a:endParaRPr>
                    </a:p>
                  </a:txBody>
                  <a:tcPr/>
                </a:tc>
                <a:tc>
                  <a:txBody>
                    <a:bodyPr/>
                    <a:lstStyle/>
                    <a:p>
                      <a:r>
                        <a:rPr lang="en-US" sz="2800" dirty="0" smtClean="0">
                          <a:solidFill>
                            <a:schemeClr val="tx1"/>
                          </a:solidFill>
                        </a:rPr>
                        <a:t>DESCRIPTION</a:t>
                      </a:r>
                      <a:endParaRPr lang="en-ZA" sz="2800" dirty="0">
                        <a:solidFill>
                          <a:schemeClr val="tx1"/>
                        </a:solidFill>
                      </a:endParaRPr>
                    </a:p>
                  </a:txBody>
                  <a:tcPr/>
                </a:tc>
                <a:extLst>
                  <a:ext uri="{0D108BD9-81ED-4DB2-BD59-A6C34878D82A}">
                    <a16:rowId xmlns:a16="http://schemas.microsoft.com/office/drawing/2014/main" val="3808509682"/>
                  </a:ext>
                </a:extLst>
              </a:tr>
              <a:tr h="3139440">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Proactive Cybersecurity Services</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Technology watch (Technology News, Security Updates, Cyber Crime and Intelligence in the News)</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Alerts and Warnings</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Technical Vulnerability Assessment and Penetration Testing</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Monitoring (Incident Management)</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Cyber Threat Intelligence</a:t>
                      </a:r>
                    </a:p>
                  </a:txBody>
                  <a:tcPr/>
                </a:tc>
                <a:extLst>
                  <a:ext uri="{0D108BD9-81ED-4DB2-BD59-A6C34878D82A}">
                    <a16:rowId xmlns:a16="http://schemas.microsoft.com/office/drawing/2014/main" val="2137841809"/>
                  </a:ext>
                </a:extLst>
              </a:tr>
            </a:tbl>
          </a:graphicData>
        </a:graphic>
      </p:graphicFrame>
      <p:sp>
        <p:nvSpPr>
          <p:cNvPr id="9" name="Rectangle 8"/>
          <p:cNvSpPr/>
          <p:nvPr/>
        </p:nvSpPr>
        <p:spPr>
          <a:xfrm>
            <a:off x="683568" y="965065"/>
            <a:ext cx="8019990" cy="461665"/>
          </a:xfrm>
          <a:prstGeom prst="rect">
            <a:avLst/>
          </a:prstGeom>
        </p:spPr>
        <p:txBody>
          <a:bodyPr wrap="square">
            <a:spAutoFit/>
          </a:bodyPr>
          <a:lstStyle/>
          <a:p>
            <a:pPr lvl="0"/>
            <a:r>
              <a:rPr kumimoji="0" lang="en-ZA" sz="2400" b="1" i="0" u="none" strike="noStrike" kern="1200" cap="none" spc="0" normalizeH="0" baseline="0" noProof="0" dirty="0" smtClean="0">
                <a:ln>
                  <a:noFill/>
                </a:ln>
                <a:solidFill>
                  <a:prstClr val="black"/>
                </a:solidFill>
                <a:effectLst/>
                <a:uLnTx/>
                <a:uFillTx/>
                <a:latin typeface="Calibri"/>
                <a:ea typeface="+mn-ea"/>
                <a:cs typeface="+mn-cs"/>
              </a:rPr>
              <a:t>Service  (2) </a:t>
            </a:r>
            <a:r>
              <a:rPr lang="en-ZA" sz="2400" b="1" dirty="0" smtClean="0">
                <a:solidFill>
                  <a:prstClr val="black"/>
                </a:solidFill>
              </a:rPr>
              <a:t>: </a:t>
            </a:r>
            <a:r>
              <a:rPr lang="en-ZA" sz="2400" b="1" dirty="0">
                <a:solidFill>
                  <a:prstClr val="black"/>
                </a:solidFill>
              </a:rPr>
              <a:t>ICT Security Monitoring </a:t>
            </a:r>
            <a:r>
              <a:rPr lang="en-ZA" sz="2400" b="1" dirty="0" smtClean="0">
                <a:solidFill>
                  <a:prstClr val="black"/>
                </a:solidFill>
              </a:rPr>
              <a:t>Services</a:t>
            </a:r>
            <a:endParaRPr lang="en-ZA" sz="2400" b="1" dirty="0">
              <a:solidFill>
                <a:prstClr val="black"/>
              </a:solidFill>
            </a:endParaRPr>
          </a:p>
        </p:txBody>
      </p:sp>
    </p:spTree>
    <p:extLst>
      <p:ext uri="{BB962C8B-B14F-4D97-AF65-F5344CB8AC3E}">
        <p14:creationId xmlns:p14="http://schemas.microsoft.com/office/powerpoint/2010/main" val="317307080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ICT SECURITY </a:t>
            </a:r>
            <a:r>
              <a:rPr lang="en-US" b="1" dirty="0" smtClean="0"/>
              <a:t>SERVICE CATALOGUE</a:t>
            </a:r>
            <a:endParaRPr lang="en-US" b="1" dirty="0"/>
          </a:p>
        </p:txBody>
      </p:sp>
      <p:sp>
        <p:nvSpPr>
          <p:cNvPr id="4" name="Footer Placeholder 3"/>
          <p:cNvSpPr>
            <a:spLocks noGrp="1"/>
          </p:cNvSpPr>
          <p:nvPr>
            <p:ph type="ftr" sz="quarter" idx="4294967295"/>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ZA" sz="1200" b="0" i="0" u="none" strike="noStrike" kern="1200" cap="none" spc="0" normalizeH="0" baseline="0" noProof="0" smtClean="0">
                <a:ln>
                  <a:noFill/>
                </a:ln>
                <a:solidFill>
                  <a:prstClr val="black">
                    <a:tint val="75000"/>
                  </a:prstClr>
                </a:solidFill>
                <a:effectLst/>
                <a:uLnTx/>
                <a:uFillTx/>
                <a:latin typeface="Calibri"/>
                <a:ea typeface="+mn-ea"/>
                <a:cs typeface="+mn-cs"/>
              </a:rPr>
              <a:t>CONFIDENTIAL</a:t>
            </a:r>
            <a:endParaRPr kumimoji="0" lang="en-ZA"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429496729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D85D39-58A2-4C15-A87C-B72D3E333AC6}" type="slidenum">
              <a:rPr kumimoji="0" lang="en-ZA"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ZA"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graphicFrame>
        <p:nvGraphicFramePr>
          <p:cNvPr id="7" name="Content Placeholder 6"/>
          <p:cNvGraphicFramePr>
            <a:graphicFrameLocks noGrp="1"/>
          </p:cNvGraphicFramePr>
          <p:nvPr>
            <p:ph idx="1"/>
            <p:extLst/>
          </p:nvPr>
        </p:nvGraphicFramePr>
        <p:xfrm>
          <a:off x="683568" y="2708920"/>
          <a:ext cx="8229600" cy="3169920"/>
        </p:xfrm>
        <a:graphic>
          <a:graphicData uri="http://schemas.openxmlformats.org/drawingml/2006/table">
            <a:tbl>
              <a:tblPr firstRow="1" bandRow="1">
                <a:tableStyleId>{F5AB1C69-6EDB-4FF4-983F-18BD219EF322}</a:tableStyleId>
              </a:tblPr>
              <a:tblGrid>
                <a:gridCol w="2821424">
                  <a:extLst>
                    <a:ext uri="{9D8B030D-6E8A-4147-A177-3AD203B41FA5}">
                      <a16:colId xmlns:a16="http://schemas.microsoft.com/office/drawing/2014/main" val="2893545553"/>
                    </a:ext>
                  </a:extLst>
                </a:gridCol>
                <a:gridCol w="5408176">
                  <a:extLst>
                    <a:ext uri="{9D8B030D-6E8A-4147-A177-3AD203B41FA5}">
                      <a16:colId xmlns:a16="http://schemas.microsoft.com/office/drawing/2014/main" val="3371148646"/>
                    </a:ext>
                  </a:extLst>
                </a:gridCol>
              </a:tblGrid>
              <a:tr h="812983">
                <a:tc>
                  <a:txBody>
                    <a:bodyPr/>
                    <a:lstStyle/>
                    <a:p>
                      <a:r>
                        <a:rPr lang="en-US" sz="2800" dirty="0" smtClean="0">
                          <a:solidFill>
                            <a:schemeClr val="tx1"/>
                          </a:solidFill>
                        </a:rPr>
                        <a:t>SERVICE</a:t>
                      </a:r>
                      <a:r>
                        <a:rPr lang="en-US" sz="2800" baseline="0" dirty="0" smtClean="0">
                          <a:solidFill>
                            <a:schemeClr val="tx1"/>
                          </a:solidFill>
                        </a:rPr>
                        <a:t> ELEMENT</a:t>
                      </a:r>
                      <a:endParaRPr lang="en-ZA" sz="2800" dirty="0">
                        <a:solidFill>
                          <a:schemeClr val="tx1"/>
                        </a:solidFill>
                      </a:endParaRPr>
                    </a:p>
                  </a:txBody>
                  <a:tcPr/>
                </a:tc>
                <a:tc>
                  <a:txBody>
                    <a:bodyPr/>
                    <a:lstStyle/>
                    <a:p>
                      <a:r>
                        <a:rPr lang="en-US" sz="2800" dirty="0" smtClean="0">
                          <a:solidFill>
                            <a:schemeClr val="tx1"/>
                          </a:solidFill>
                        </a:rPr>
                        <a:t>DESCRIPTION</a:t>
                      </a:r>
                      <a:endParaRPr lang="en-ZA" sz="2800" dirty="0">
                        <a:solidFill>
                          <a:schemeClr val="tx1"/>
                        </a:solidFill>
                      </a:endParaRPr>
                    </a:p>
                  </a:txBody>
                  <a:tcPr/>
                </a:tc>
                <a:extLst>
                  <a:ext uri="{0D108BD9-81ED-4DB2-BD59-A6C34878D82A}">
                    <a16:rowId xmlns:a16="http://schemas.microsoft.com/office/drawing/2014/main" val="3808509682"/>
                  </a:ext>
                </a:extLst>
              </a:tr>
              <a:tr h="2105514">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Reactive Cybersecurity Services</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Incidents Response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Digital Forensics</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Cyber Threat Hunt</a:t>
                      </a:r>
                      <a:endPar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ZA"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137841809"/>
                  </a:ext>
                </a:extLst>
              </a:tr>
            </a:tbl>
          </a:graphicData>
        </a:graphic>
      </p:graphicFrame>
      <p:sp>
        <p:nvSpPr>
          <p:cNvPr id="9" name="Rectangle 8"/>
          <p:cNvSpPr/>
          <p:nvPr/>
        </p:nvSpPr>
        <p:spPr>
          <a:xfrm>
            <a:off x="562005" y="1448672"/>
            <a:ext cx="8019990" cy="461665"/>
          </a:xfrm>
          <a:prstGeom prst="rect">
            <a:avLst/>
          </a:prstGeom>
        </p:spPr>
        <p:txBody>
          <a:bodyPr wrap="square">
            <a:spAutoFit/>
          </a:bodyPr>
          <a:lstStyle/>
          <a:p>
            <a:pPr lvl="0"/>
            <a:r>
              <a:rPr kumimoji="0" lang="en-ZA" sz="2400" b="1" i="0" u="none" strike="noStrike" kern="1200" cap="none" spc="0" normalizeH="0" baseline="0" noProof="0" dirty="0" smtClean="0">
                <a:ln>
                  <a:noFill/>
                </a:ln>
                <a:solidFill>
                  <a:prstClr val="black"/>
                </a:solidFill>
                <a:effectLst/>
                <a:uLnTx/>
                <a:uFillTx/>
                <a:latin typeface="Calibri"/>
                <a:ea typeface="+mn-ea"/>
                <a:cs typeface="+mn-cs"/>
              </a:rPr>
              <a:t>Service  (2) </a:t>
            </a:r>
            <a:r>
              <a:rPr lang="en-ZA" sz="2400" b="1" dirty="0" smtClean="0">
                <a:solidFill>
                  <a:prstClr val="black"/>
                </a:solidFill>
              </a:rPr>
              <a:t>: </a:t>
            </a:r>
            <a:r>
              <a:rPr lang="en-ZA" sz="2400" b="1" dirty="0">
                <a:solidFill>
                  <a:prstClr val="black"/>
                </a:solidFill>
              </a:rPr>
              <a:t>ICT Security Monitoring </a:t>
            </a:r>
            <a:r>
              <a:rPr lang="en-ZA" sz="2400" b="1" dirty="0" smtClean="0">
                <a:solidFill>
                  <a:prstClr val="black"/>
                </a:solidFill>
              </a:rPr>
              <a:t>Centre (CSIRT Service)</a:t>
            </a:r>
            <a:endParaRPr lang="en-ZA" sz="2400" b="1" dirty="0">
              <a:solidFill>
                <a:prstClr val="black"/>
              </a:solidFill>
            </a:endParaRPr>
          </a:p>
        </p:txBody>
      </p:sp>
    </p:spTree>
    <p:extLst>
      <p:ext uri="{BB962C8B-B14F-4D97-AF65-F5344CB8AC3E}">
        <p14:creationId xmlns:p14="http://schemas.microsoft.com/office/powerpoint/2010/main" val="396583587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Arial" panose="020B0604020202020204" pitchFamily="34" charset="0"/>
                <a:cs typeface="Arial" panose="020B0604020202020204" pitchFamily="34" charset="0"/>
              </a:rPr>
              <a:t>COMMON CHALLENGES 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0364" y="1196752"/>
            <a:ext cx="8363272" cy="4668031"/>
          </a:xfrm>
        </p:spPr>
        <p:txBody>
          <a:bodyPr>
            <a:noAutofit/>
          </a:bodyPr>
          <a:lstStyle/>
          <a:p>
            <a:pPr marL="514350" indent="-514350">
              <a:buAutoNum type="arabicPeriod"/>
            </a:pPr>
            <a:r>
              <a:rPr lang="en-ZA" sz="2600" b="1" dirty="0" smtClean="0">
                <a:latin typeface="Arial" panose="020B0604020202020204" pitchFamily="34" charset="0"/>
                <a:cs typeface="Arial" panose="020B0604020202020204" pitchFamily="34" charset="0"/>
              </a:rPr>
              <a:t>Policy </a:t>
            </a:r>
            <a:r>
              <a:rPr lang="en-ZA" sz="2600" b="1" dirty="0">
                <a:latin typeface="Arial" panose="020B0604020202020204" pitchFamily="34" charset="0"/>
                <a:cs typeface="Arial" panose="020B0604020202020204" pitchFamily="34" charset="0"/>
              </a:rPr>
              <a:t>implementation, compliance enforcement and security </a:t>
            </a:r>
            <a:r>
              <a:rPr lang="en-ZA" sz="2600" b="1" dirty="0" smtClean="0">
                <a:latin typeface="Arial" panose="020B0604020202020204" pitchFamily="34" charset="0"/>
                <a:cs typeface="Arial" panose="020B0604020202020204" pitchFamily="34" charset="0"/>
              </a:rPr>
              <a:t>awareness</a:t>
            </a:r>
          </a:p>
          <a:p>
            <a:pPr marL="0" indent="0">
              <a:buNone/>
            </a:pPr>
            <a:endParaRPr lang="en-ZA" sz="2600" b="1" dirty="0" smtClean="0">
              <a:latin typeface="Arial" panose="020B0604020202020204" pitchFamily="34" charset="0"/>
              <a:cs typeface="Arial" panose="020B0604020202020204" pitchFamily="34" charset="0"/>
            </a:endParaRPr>
          </a:p>
          <a:p>
            <a:pPr lvl="1"/>
            <a:r>
              <a:rPr lang="en-ZA" sz="2400" dirty="0" smtClean="0">
                <a:solidFill>
                  <a:schemeClr val="tx1"/>
                </a:solidFill>
                <a:latin typeface="Arial" panose="020B0604020202020204" pitchFamily="34" charset="0"/>
                <a:cs typeface="Arial" panose="020B0604020202020204" pitchFamily="34" charset="0"/>
              </a:rPr>
              <a:t>Outdated </a:t>
            </a:r>
            <a:r>
              <a:rPr lang="en-ZA" sz="2400" dirty="0">
                <a:solidFill>
                  <a:schemeClr val="tx1"/>
                </a:solidFill>
                <a:latin typeface="Arial" panose="020B0604020202020204" pitchFamily="34" charset="0"/>
                <a:cs typeface="Arial" panose="020B0604020202020204" pitchFamily="34" charset="0"/>
              </a:rPr>
              <a:t>policies and procedure</a:t>
            </a:r>
          </a:p>
          <a:p>
            <a:pPr lvl="1"/>
            <a:r>
              <a:rPr lang="en-ZA" sz="2400" dirty="0">
                <a:solidFill>
                  <a:schemeClr val="tx1"/>
                </a:solidFill>
                <a:latin typeface="Arial" panose="020B0604020202020204" pitchFamily="34" charset="0"/>
                <a:cs typeface="Arial" panose="020B0604020202020204" pitchFamily="34" charset="0"/>
              </a:rPr>
              <a:t>Selective enforcement</a:t>
            </a:r>
          </a:p>
          <a:p>
            <a:pPr lvl="1"/>
            <a:r>
              <a:rPr lang="en-ZA" sz="2400" dirty="0">
                <a:solidFill>
                  <a:schemeClr val="tx1"/>
                </a:solidFill>
                <a:latin typeface="Arial" panose="020B0604020202020204" pitchFamily="34" charset="0"/>
                <a:cs typeface="Arial" panose="020B0604020202020204" pitchFamily="34" charset="0"/>
              </a:rPr>
              <a:t>Lack of security awareness</a:t>
            </a:r>
          </a:p>
          <a:p>
            <a:pPr lvl="1"/>
            <a:r>
              <a:rPr lang="en-ZA" sz="2400" dirty="0">
                <a:solidFill>
                  <a:schemeClr val="tx1"/>
                </a:solidFill>
                <a:latin typeface="Arial" panose="020B0604020202020204" pitchFamily="34" charset="0"/>
                <a:cs typeface="Arial" panose="020B0604020202020204" pitchFamily="34" charset="0"/>
              </a:rPr>
              <a:t>Security awareness only focused on policy</a:t>
            </a:r>
          </a:p>
          <a:p>
            <a:pPr lvl="1"/>
            <a:r>
              <a:rPr lang="en-ZA" sz="2400" dirty="0" smtClean="0">
                <a:solidFill>
                  <a:schemeClr val="tx1"/>
                </a:solidFill>
                <a:latin typeface="Arial" panose="020B0604020202020204" pitchFamily="34" charset="0"/>
                <a:cs typeface="Arial" panose="020B0604020202020204" pitchFamily="34" charset="0"/>
              </a:rPr>
              <a:t>Sanctions for non-compliance not implemented</a:t>
            </a:r>
            <a:endParaRPr lang="en-ZA" sz="2400" strike="sngStrike" dirty="0" smtClean="0">
              <a:solidFill>
                <a:schemeClr val="tx1"/>
              </a:solidFill>
              <a:latin typeface="Arial" panose="020B0604020202020204" pitchFamily="34" charset="0"/>
              <a:cs typeface="Arial" panose="020B0604020202020204" pitchFamily="34" charset="0"/>
            </a:endParaRPr>
          </a:p>
          <a:p>
            <a:pPr>
              <a:buFont typeface="+mj-lt"/>
              <a:buAutoNum type="arabicPeriod"/>
            </a:pP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r>
              <a:rPr lang="en-ZA" dirty="0" smtClean="0"/>
              <a:t>CONFIDENTIAL</a:t>
            </a:r>
            <a:endParaRPr lang="en-ZA" dirty="0"/>
          </a:p>
        </p:txBody>
      </p:sp>
      <p:sp>
        <p:nvSpPr>
          <p:cNvPr id="5" name="Slide Number Placeholder 4"/>
          <p:cNvSpPr>
            <a:spLocks noGrp="1"/>
          </p:cNvSpPr>
          <p:nvPr>
            <p:ph type="sldNum" sz="quarter" idx="4294967295"/>
          </p:nvPr>
        </p:nvSpPr>
        <p:spPr/>
        <p:txBody>
          <a:bodyPr/>
          <a:lstStyle/>
          <a:p>
            <a:fld id="{94D85D39-58A2-4C15-A87C-B72D3E333AC6}" type="slidenum">
              <a:rPr lang="en-ZA" smtClean="0"/>
              <a:t>8</a:t>
            </a:fld>
            <a:endParaRPr lang="en-ZA" dirty="0"/>
          </a:p>
        </p:txBody>
      </p:sp>
    </p:spTree>
    <p:extLst>
      <p:ext uri="{BB962C8B-B14F-4D97-AF65-F5344CB8AC3E}">
        <p14:creationId xmlns:p14="http://schemas.microsoft.com/office/powerpoint/2010/main" val="116334289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967" y="171351"/>
            <a:ext cx="8229600" cy="737369"/>
          </a:xfrm>
        </p:spPr>
        <p:txBody>
          <a:bodyPr>
            <a:normAutofit/>
          </a:bodyPr>
          <a:lstStyle/>
          <a:p>
            <a:r>
              <a:rPr lang="en-US" b="1" dirty="0">
                <a:latin typeface="Arial" panose="020B0604020202020204" pitchFamily="34" charset="0"/>
                <a:cs typeface="Arial" panose="020B0604020202020204" pitchFamily="34" charset="0"/>
              </a:rPr>
              <a:t>COMMON CHALLENGES </a:t>
            </a:r>
            <a:r>
              <a:rPr lang="en-US" b="1" dirty="0" smtClean="0">
                <a:latin typeface="Arial" panose="020B0604020202020204" pitchFamily="34" charset="0"/>
                <a:cs typeface="Arial" panose="020B0604020202020204" pitchFamily="34" charset="0"/>
              </a:rPr>
              <a:t>IDENTIFIED</a:t>
            </a:r>
            <a:endParaRPr lang="en-ZA"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2967" y="1052736"/>
            <a:ext cx="8363272" cy="5490232"/>
          </a:xfrm>
        </p:spPr>
        <p:txBody>
          <a:bodyPr>
            <a:noAutofit/>
          </a:bodyPr>
          <a:lstStyle/>
          <a:p>
            <a:pPr marL="0" indent="0">
              <a:buNone/>
            </a:pPr>
            <a:r>
              <a:rPr lang="en-US" sz="2600" b="1" dirty="0" smtClean="0">
                <a:latin typeface="Arial" panose="020B0604020202020204" pitchFamily="34" charset="0"/>
                <a:cs typeface="Arial" panose="020B0604020202020204" pitchFamily="34" charset="0"/>
              </a:rPr>
              <a:t>2. Security Oversight</a:t>
            </a:r>
          </a:p>
          <a:p>
            <a:pPr lvl="1"/>
            <a:r>
              <a:rPr lang="en-ZA" sz="2400" dirty="0" smtClean="0">
                <a:latin typeface="Arial" panose="020B0604020202020204" pitchFamily="34" charset="0"/>
                <a:cs typeface="Arial" panose="020B0604020202020204" pitchFamily="34" charset="0"/>
              </a:rPr>
              <a:t>Non </a:t>
            </a:r>
            <a:r>
              <a:rPr lang="en-ZA" sz="2400" dirty="0">
                <a:latin typeface="Arial" panose="020B0604020202020204" pitchFamily="34" charset="0"/>
                <a:cs typeface="Arial" panose="020B0604020202020204" pitchFamily="34" charset="0"/>
              </a:rPr>
              <a:t>Functional Steering Committees</a:t>
            </a:r>
          </a:p>
          <a:p>
            <a:pPr lvl="1"/>
            <a:r>
              <a:rPr lang="en-ZA" sz="2400" dirty="0">
                <a:latin typeface="Arial" panose="020B0604020202020204" pitchFamily="34" charset="0"/>
                <a:cs typeface="Arial" panose="020B0604020202020204" pitchFamily="34" charset="0"/>
              </a:rPr>
              <a:t>Not sitting as regularly as they should</a:t>
            </a:r>
          </a:p>
          <a:p>
            <a:pPr lvl="1"/>
            <a:r>
              <a:rPr lang="en-ZA" sz="2400" dirty="0">
                <a:latin typeface="Arial" panose="020B0604020202020204" pitchFamily="34" charset="0"/>
                <a:cs typeface="Arial" panose="020B0604020202020204" pitchFamily="34" charset="0"/>
              </a:rPr>
              <a:t>Poor participation from business</a:t>
            </a:r>
          </a:p>
          <a:p>
            <a:pPr lvl="1"/>
            <a:r>
              <a:rPr lang="en-ZA" sz="2400" dirty="0">
                <a:latin typeface="Arial" panose="020B0604020202020204" pitchFamily="34" charset="0"/>
                <a:cs typeface="Arial" panose="020B0604020202020204" pitchFamily="34" charset="0"/>
              </a:rPr>
              <a:t>Security issues and breaches not </a:t>
            </a:r>
            <a:r>
              <a:rPr lang="en-ZA" sz="2400" dirty="0" smtClean="0">
                <a:latin typeface="Arial" panose="020B0604020202020204" pitchFamily="34" charset="0"/>
                <a:cs typeface="Arial" panose="020B0604020202020204" pitchFamily="34" charset="0"/>
              </a:rPr>
              <a:t>addressed</a:t>
            </a:r>
          </a:p>
          <a:p>
            <a:pPr marL="457200" lvl="1" indent="0">
              <a:buNone/>
            </a:pPr>
            <a:endParaRPr lang="en-US" sz="2400" dirty="0" smtClean="0">
              <a:latin typeface="Arial" panose="020B0604020202020204" pitchFamily="34" charset="0"/>
              <a:cs typeface="Arial" panose="020B0604020202020204" pitchFamily="34" charset="0"/>
            </a:endParaRPr>
          </a:p>
          <a:p>
            <a:pPr marL="57150" indent="0">
              <a:buNone/>
            </a:pPr>
            <a:r>
              <a:rPr lang="en-ZA" sz="2600" b="1" dirty="0">
                <a:latin typeface="Arial" panose="020B0604020202020204" pitchFamily="34" charset="0"/>
                <a:cs typeface="Arial" panose="020B0604020202020204" pitchFamily="34" charset="0"/>
              </a:rPr>
              <a:t>3</a:t>
            </a:r>
            <a:r>
              <a:rPr lang="en-ZA" sz="2600" b="1" dirty="0" smtClean="0">
                <a:latin typeface="Arial" panose="020B0604020202020204" pitchFamily="34" charset="0"/>
                <a:cs typeface="Arial" panose="020B0604020202020204" pitchFamily="34" charset="0"/>
              </a:rPr>
              <a:t>. Information </a:t>
            </a:r>
            <a:r>
              <a:rPr lang="en-ZA" sz="2600" b="1" dirty="0">
                <a:latin typeface="Arial" panose="020B0604020202020204" pitchFamily="34" charset="0"/>
                <a:cs typeface="Arial" panose="020B0604020202020204" pitchFamily="34" charset="0"/>
              </a:rPr>
              <a:t>A</a:t>
            </a:r>
            <a:r>
              <a:rPr lang="en-ZA" sz="2600" b="1" dirty="0" smtClean="0">
                <a:latin typeface="Arial" panose="020B0604020202020204" pitchFamily="34" charset="0"/>
                <a:cs typeface="Arial" panose="020B0604020202020204" pitchFamily="34" charset="0"/>
              </a:rPr>
              <a:t>sset </a:t>
            </a:r>
            <a:r>
              <a:rPr lang="en-ZA" sz="2600" b="1" dirty="0">
                <a:latin typeface="Arial" panose="020B0604020202020204" pitchFamily="34" charset="0"/>
                <a:cs typeface="Arial" panose="020B0604020202020204" pitchFamily="34" charset="0"/>
              </a:rPr>
              <a:t>D</a:t>
            </a:r>
            <a:r>
              <a:rPr lang="en-ZA" sz="2600" b="1" dirty="0" smtClean="0">
                <a:latin typeface="Arial" panose="020B0604020202020204" pitchFamily="34" charset="0"/>
                <a:cs typeface="Arial" panose="020B0604020202020204" pitchFamily="34" charset="0"/>
              </a:rPr>
              <a:t>isposal</a:t>
            </a:r>
            <a:endParaRPr lang="en-ZA" sz="2400" b="1" dirty="0">
              <a:latin typeface="Arial" panose="020B0604020202020204" pitchFamily="34" charset="0"/>
              <a:cs typeface="Arial" panose="020B0604020202020204" pitchFamily="34" charset="0"/>
            </a:endParaRPr>
          </a:p>
          <a:p>
            <a:pPr lvl="1"/>
            <a:r>
              <a:rPr lang="en-ZA" sz="2400" dirty="0" smtClean="0">
                <a:latin typeface="Arial" panose="020B0604020202020204" pitchFamily="34" charset="0"/>
                <a:cs typeface="Arial" panose="020B0604020202020204" pitchFamily="34" charset="0"/>
              </a:rPr>
              <a:t>Lack of disposal policy </a:t>
            </a:r>
            <a:r>
              <a:rPr lang="en-ZA" sz="2400" dirty="0">
                <a:latin typeface="Arial" panose="020B0604020202020204" pitchFamily="34" charset="0"/>
                <a:cs typeface="Arial" panose="020B0604020202020204" pitchFamily="34" charset="0"/>
              </a:rPr>
              <a:t>and procedure</a:t>
            </a:r>
          </a:p>
          <a:p>
            <a:pPr lvl="1"/>
            <a:r>
              <a:rPr lang="en-ZA" sz="2400" dirty="0" smtClean="0">
                <a:latin typeface="Arial" panose="020B0604020202020204" pitchFamily="34" charset="0"/>
                <a:cs typeface="Arial" panose="020B0604020202020204" pitchFamily="34" charset="0"/>
              </a:rPr>
              <a:t>Disposal </a:t>
            </a:r>
            <a:r>
              <a:rPr lang="en-ZA" sz="2400" dirty="0">
                <a:latin typeface="Arial" panose="020B0604020202020204" pitchFamily="34" charset="0"/>
                <a:cs typeface="Arial" panose="020B0604020202020204" pitchFamily="34" charset="0"/>
              </a:rPr>
              <a:t>managed by asset management without recommendations or inputs from ICT department</a:t>
            </a:r>
          </a:p>
          <a:p>
            <a:pPr lvl="1"/>
            <a:r>
              <a:rPr lang="en-ZA" sz="2400" dirty="0">
                <a:latin typeface="Arial" panose="020B0604020202020204" pitchFamily="34" charset="0"/>
                <a:cs typeface="Arial" panose="020B0604020202020204" pitchFamily="34" charset="0"/>
              </a:rPr>
              <a:t>Lack of classification of assets</a:t>
            </a:r>
          </a:p>
          <a:p>
            <a:pPr lvl="1"/>
            <a:endParaRPr lang="en-ZA" sz="2400" dirty="0">
              <a:latin typeface="Arial" panose="020B0604020202020204" pitchFamily="34" charset="0"/>
              <a:cs typeface="Arial" panose="020B0604020202020204" pitchFamily="34" charset="0"/>
            </a:endParaRPr>
          </a:p>
          <a:p>
            <a:pPr>
              <a:buFont typeface="+mj-lt"/>
              <a:buAutoNum type="arabicPeriod"/>
            </a:pPr>
            <a:endParaRPr lang="en-US" sz="2600" dirty="0"/>
          </a:p>
          <a:p>
            <a:pPr marL="0" indent="0">
              <a:buNone/>
            </a:pPr>
            <a:endParaRPr lang="en-US" sz="2600" dirty="0"/>
          </a:p>
        </p:txBody>
      </p:sp>
      <p:sp>
        <p:nvSpPr>
          <p:cNvPr id="4" name="Footer Placeholder 3"/>
          <p:cNvSpPr>
            <a:spLocks noGrp="1"/>
          </p:cNvSpPr>
          <p:nvPr>
            <p:ph type="ftr" sz="quarter" idx="4294967295"/>
          </p:nvPr>
        </p:nvSpPr>
        <p:spPr/>
        <p:txBody>
          <a:bodyPr/>
          <a:lstStyle/>
          <a:p>
            <a:r>
              <a:rPr lang="en-ZA" dirty="0" smtClean="0"/>
              <a:t>CONFIDENTIAL</a:t>
            </a:r>
            <a:endParaRPr lang="en-ZA" dirty="0"/>
          </a:p>
        </p:txBody>
      </p:sp>
      <p:sp>
        <p:nvSpPr>
          <p:cNvPr id="5" name="Slide Number Placeholder 4"/>
          <p:cNvSpPr>
            <a:spLocks noGrp="1"/>
          </p:cNvSpPr>
          <p:nvPr>
            <p:ph type="sldNum" sz="quarter" idx="4294967295"/>
          </p:nvPr>
        </p:nvSpPr>
        <p:spPr/>
        <p:txBody>
          <a:bodyPr/>
          <a:lstStyle/>
          <a:p>
            <a:fld id="{94D85D39-58A2-4C15-A87C-B72D3E333AC6}" type="slidenum">
              <a:rPr lang="en-ZA" smtClean="0"/>
              <a:t>9</a:t>
            </a:fld>
            <a:endParaRPr lang="en-ZA" dirty="0"/>
          </a:p>
        </p:txBody>
      </p:sp>
    </p:spTree>
    <p:extLst>
      <p:ext uri="{BB962C8B-B14F-4D97-AF65-F5344CB8AC3E}">
        <p14:creationId xmlns:p14="http://schemas.microsoft.com/office/powerpoint/2010/main" val="347182026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theme/theme1.xml><?xml version="1.0" encoding="utf-8"?>
<a:theme xmlns:a="http://schemas.openxmlformats.org/drawingml/2006/main" name="Introducing PowerPoint 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0</TotalTime>
  <Words>1289</Words>
  <Application>Microsoft Office PowerPoint</Application>
  <PresentationFormat>On-screen Show (4:3)</PresentationFormat>
  <Paragraphs>222</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Wingdings</vt:lpstr>
      <vt:lpstr>Introducing PowerPoint 2010</vt:lpstr>
      <vt:lpstr>State Security Agency   GovTech 2025  </vt:lpstr>
      <vt:lpstr>Presentation Overview</vt:lpstr>
      <vt:lpstr>Mandate </vt:lpstr>
      <vt:lpstr>SSA: ICT SECURITY SERVICE CATALOGUE</vt:lpstr>
      <vt:lpstr>SSA: ICT SECURITY SERVICE CATALOGUE</vt:lpstr>
      <vt:lpstr>SSA: ICT SECURITY SERVICE CATALOGUE</vt:lpstr>
      <vt:lpstr>ICT SECURITY SERVICE CATALOGUE</vt:lpstr>
      <vt:lpstr>COMMON CHALLENGES IDENTIFIED</vt:lpstr>
      <vt:lpstr>COMMON CHALLENGES IDENTIFIED</vt:lpstr>
      <vt:lpstr>COMMON CHALLENGES IDENTIFIED</vt:lpstr>
      <vt:lpstr>COMMON CHALLENGES IDENTIFIED</vt:lpstr>
      <vt:lpstr>COMMON CHALLENGES IDENTIFIED</vt:lpstr>
      <vt:lpstr>COMMON CHALLENGES IDENTIFIED</vt:lpstr>
      <vt:lpstr>Cyber-Risk Management Framework</vt:lpstr>
      <vt:lpstr>Cybersecurity Implementation Standard</vt:lpstr>
      <vt:lpstr>IMPLEMENTATION STANDARDS - DOMAINS</vt:lpstr>
      <vt:lpstr>Cyber-Risk Management Framework</vt:lpstr>
      <vt:lpstr>STEP 1: Cyber Risk Management </vt:lpstr>
      <vt:lpstr>STEP 2: Select Cybersecurity Controls</vt:lpstr>
      <vt:lpstr>Step 3: Implement Cybersecurity Controls</vt:lpstr>
      <vt:lpstr>Step 4: Assess Cybersecurity Controls  </vt:lpstr>
      <vt:lpstr>Step 5: Monitor the Environment </vt:lpstr>
      <vt:lpstr>Benefits and Challenges</vt:lpstr>
      <vt:lpstr>End of the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2011-12-12T13:08:31Z</dcterms:created>
  <dcterms:modified xsi:type="dcterms:W3CDTF">2025-09-09T07:54:49Z</dcterms:modified>
</cp:coreProperties>
</file>